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105" d="100"/>
          <a:sy n="105" d="100"/>
        </p:scale>
        <p:origin x="183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449192-DF89-457C-ADE3-4C3733E96D1E}" type="datetimeFigureOut">
              <a:rPr lang="es-ES" smtClean="0"/>
              <a:pPr/>
              <a:t>10/10/2024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EF858B-7EB6-47BF-BB27-84E937189C3A}" type="slidenum">
              <a:rPr lang="es-ES" smtClean="0"/>
              <a:pPr/>
              <a:t>‹#›</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EF858B-7EB6-47BF-BB27-84E937189C3A}"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R" dirty="0"/>
          </a:p>
        </p:txBody>
      </p:sp>
      <p:sp>
        <p:nvSpPr>
          <p:cNvPr id="4" name="Slide Number Placeholder 3"/>
          <p:cNvSpPr>
            <a:spLocks noGrp="1"/>
          </p:cNvSpPr>
          <p:nvPr>
            <p:ph type="sldNum" sz="quarter" idx="5"/>
          </p:nvPr>
        </p:nvSpPr>
        <p:spPr/>
        <p:txBody>
          <a:bodyPr/>
          <a:lstStyle/>
          <a:p>
            <a:fld id="{ADEF858B-7EB6-47BF-BB27-84E937189C3A}" type="slidenum">
              <a:rPr lang="es-ES" smtClean="0"/>
              <a:pPr/>
              <a:t>5</a:t>
            </a:fld>
            <a:endParaRPr lang="es-ES"/>
          </a:p>
        </p:txBody>
      </p:sp>
    </p:spTree>
    <p:extLst>
      <p:ext uri="{BB962C8B-B14F-4D97-AF65-F5344CB8AC3E}">
        <p14:creationId xmlns:p14="http://schemas.microsoft.com/office/powerpoint/2010/main" val="2537405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E01B7-B965-EB9F-8EB8-FD6AE893CD9E}"/>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67AA05B6-ED3A-CB9E-AA56-107A23180A5D}"/>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5BF981EA-C248-7DAC-1DEA-6012CAB02C17}"/>
              </a:ext>
            </a:extLst>
          </p:cNvPr>
          <p:cNvSpPr>
            <a:spLocks noGrp="1"/>
          </p:cNvSpPr>
          <p:nvPr>
            <p:ph type="body" idx="1"/>
          </p:nvPr>
        </p:nvSpPr>
        <p:spPr/>
        <p:txBody>
          <a:bodyPr>
            <a:normAutofit/>
          </a:bodyPr>
          <a:lstStyle/>
          <a:p>
            <a:endParaRPr lang="es-ES" dirty="0"/>
          </a:p>
        </p:txBody>
      </p:sp>
      <p:sp>
        <p:nvSpPr>
          <p:cNvPr id="4" name="3 Marcador de número de diapositiva">
            <a:extLst>
              <a:ext uri="{FF2B5EF4-FFF2-40B4-BE49-F238E27FC236}">
                <a16:creationId xmlns:a16="http://schemas.microsoft.com/office/drawing/2014/main" id="{AC0D2379-009E-C51E-419E-F0CDF84B88EC}"/>
              </a:ext>
            </a:extLst>
          </p:cNvPr>
          <p:cNvSpPr>
            <a:spLocks noGrp="1"/>
          </p:cNvSpPr>
          <p:nvPr>
            <p:ph type="sldNum" sz="quarter" idx="10"/>
          </p:nvPr>
        </p:nvSpPr>
        <p:spPr/>
        <p:txBody>
          <a:bodyPr/>
          <a:lstStyle/>
          <a:p>
            <a:fld id="{ADEF858B-7EB6-47BF-BB27-84E937189C3A}" type="slidenum">
              <a:rPr lang="es-ES" smtClean="0"/>
              <a:pPr/>
              <a:t>16</a:t>
            </a:fld>
            <a:endParaRPr lang="es-ES"/>
          </a:p>
        </p:txBody>
      </p:sp>
    </p:spTree>
    <p:extLst>
      <p:ext uri="{BB962C8B-B14F-4D97-AF65-F5344CB8AC3E}">
        <p14:creationId xmlns:p14="http://schemas.microsoft.com/office/powerpoint/2010/main" val="4253874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15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F25E25D3-E1DE-45B3-8425-3DFD847C99EC}"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n-US"/>
              <a:t>Click to edit Master title style</a:t>
            </a:r>
          </a:p>
        </p:txBody>
      </p:sp>
      <p:sp>
        <p:nvSpPr>
          <p:cNvPr id="27" name="26 Marcador de contenido"/>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24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F25E25D3-E1DE-45B3-8425-3DFD847C99EC}"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18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n-US"/>
              <a:t>Click to edit Master title style</a:t>
            </a:r>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20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9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F25E25D3-E1DE-45B3-8425-3DFD847C99EC}" type="slidenum">
              <a:rPr lang="es-ES" smtClean="0"/>
              <a:pPr/>
              <a:t>‹#›</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n-US"/>
              <a:t>Click to edit Master title style</a:t>
            </a:r>
          </a:p>
        </p:txBody>
      </p:sp>
      <p:sp>
        <p:nvSpPr>
          <p:cNvPr id="12" name="11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24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6 Marcador de fecha"/>
          <p:cNvSpPr>
            <a:spLocks noGrp="1"/>
          </p:cNvSpPr>
          <p:nvPr>
            <p:ph type="dt" sz="half" idx="10"/>
          </p:nvPr>
        </p:nvSpPr>
        <p:spPr/>
        <p:txBody>
          <a:bodyPr/>
          <a:lstStyle/>
          <a:p>
            <a:fld id="{D3B21061-434A-411C-812D-54F3A3A6B3AF}" type="datetimeFigureOut">
              <a:rPr lang="es-ES" smtClean="0"/>
              <a:pPr/>
              <a:t>10/10/2024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F25E25D3-E1DE-45B3-8425-3DFD847C99EC}" type="slidenum">
              <a:rPr lang="es-ES" smtClean="0"/>
              <a:pPr/>
              <a:t>‹#›</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3B21061-434A-411C-812D-54F3A3A6B3AF}" type="datetimeFigureOut">
              <a:rPr lang="es-ES" smtClean="0"/>
              <a:pPr/>
              <a:t>10/10/2024</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25E25D3-E1DE-45B3-8425-3DFD847C99EC}" type="slidenum">
              <a:rPr lang="es-ES" smtClean="0"/>
              <a:pPr/>
              <a:t>‹#›</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3" name="Picture 2" descr="A picture containing building, window&#10;&#10;Description automatically generated">
            <a:extLst>
              <a:ext uri="{FF2B5EF4-FFF2-40B4-BE49-F238E27FC236}">
                <a16:creationId xmlns:a16="http://schemas.microsoft.com/office/drawing/2014/main" id="{D9A50E46-B3D0-EBDD-FF83-9CF075B203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3733800" y="1143000"/>
            <a:ext cx="5486400" cy="4114800"/>
          </a:xfrm>
          <a:prstGeom prst="rect">
            <a:avLst/>
          </a:prstGeom>
        </p:spPr>
      </p:pic>
      <p:sp>
        <p:nvSpPr>
          <p:cNvPr id="4" name="TextBox 3">
            <a:extLst>
              <a:ext uri="{FF2B5EF4-FFF2-40B4-BE49-F238E27FC236}">
                <a16:creationId xmlns:a16="http://schemas.microsoft.com/office/drawing/2014/main" id="{3A4A811F-DC62-3299-4F9E-AC125E3F5E34}"/>
              </a:ext>
            </a:extLst>
          </p:cNvPr>
          <p:cNvSpPr txBox="1"/>
          <p:nvPr/>
        </p:nvSpPr>
        <p:spPr>
          <a:xfrm>
            <a:off x="685800" y="1981200"/>
            <a:ext cx="3200400" cy="2246769"/>
          </a:xfrm>
          <a:prstGeom prst="rect">
            <a:avLst/>
          </a:prstGeom>
          <a:noFill/>
        </p:spPr>
        <p:txBody>
          <a:bodyPr wrap="square" rtlCol="0">
            <a:spAutoFit/>
          </a:bodyPr>
          <a:lstStyle/>
          <a:p>
            <a:pPr algn="ctr"/>
            <a:r>
              <a:rPr lang="en-US" sz="2800" dirty="0" err="1">
                <a:latin typeface="Arial" panose="020B0604020202020204" pitchFamily="34" charset="0"/>
                <a:cs typeface="Arial" panose="020B0604020202020204" pitchFamily="34" charset="0"/>
              </a:rPr>
              <a:t>Comisión</a:t>
            </a:r>
            <a:r>
              <a:rPr lang="en-US" sz="2800" dirty="0">
                <a:latin typeface="Arial" panose="020B0604020202020204" pitchFamily="34" charset="0"/>
                <a:cs typeface="Arial" panose="020B0604020202020204" pitchFamily="34" charset="0"/>
              </a:rPr>
              <a:t> de </a:t>
            </a:r>
            <a:r>
              <a:rPr lang="en-US" sz="2800" dirty="0" err="1">
                <a:latin typeface="Arial" panose="020B0604020202020204" pitchFamily="34" charset="0"/>
                <a:cs typeface="Arial" panose="020B0604020202020204" pitchFamily="34" charset="0"/>
              </a:rPr>
              <a:t>Investigación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Procesamiento</a:t>
            </a:r>
            <a:r>
              <a:rPr lang="en-US" sz="2800" dirty="0">
                <a:latin typeface="Arial" panose="020B0604020202020204" pitchFamily="34" charset="0"/>
                <a:cs typeface="Arial" panose="020B0604020202020204" pitchFamily="34" charset="0"/>
              </a:rPr>
              <a:t> y </a:t>
            </a:r>
            <a:r>
              <a:rPr lang="en-US" sz="2800" dirty="0" err="1">
                <a:latin typeface="Arial" panose="020B0604020202020204" pitchFamily="34" charset="0"/>
                <a:cs typeface="Arial" panose="020B0604020202020204" pitchFamily="34" charset="0"/>
              </a:rPr>
              <a:t>Apelación</a:t>
            </a:r>
            <a:r>
              <a:rPr lang="en-US" sz="2800" dirty="0">
                <a:latin typeface="Arial" panose="020B0604020202020204" pitchFamily="34" charset="0"/>
                <a:cs typeface="Arial" panose="020B0604020202020204" pitchFamily="34" charset="0"/>
              </a:rPr>
              <a:t> (C.I.P.A.)</a:t>
            </a:r>
            <a:endParaRPr lang="es-PR" sz="28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337BD147-3E49-ED37-97F6-A1B85443DF3D}"/>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DA7FD631-EB60-0B6C-ADFC-CBAB112B0B88}"/>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r>
              <a:rPr lang="es-ES" sz="4400" b="1" dirty="0">
                <a:ln w="10541" cmpd="sng">
                  <a:solidFill>
                    <a:schemeClr val="accent1">
                      <a:shade val="88000"/>
                      <a:satMod val="110000"/>
                    </a:schemeClr>
                  </a:solidFill>
                  <a:prstDash val="solid"/>
                </a:ln>
                <a:solidFill>
                  <a:schemeClr val="tx1">
                    <a:lumMod val="85000"/>
                    <a:lumOff val="15000"/>
                  </a:schemeClr>
                </a:solidFill>
              </a:rPr>
              <a:t>Más sobre nosotros…</a:t>
            </a:r>
          </a:p>
        </p:txBody>
      </p:sp>
      <p:sp>
        <p:nvSpPr>
          <p:cNvPr id="4" name="3 CuadroTexto">
            <a:extLst>
              <a:ext uri="{FF2B5EF4-FFF2-40B4-BE49-F238E27FC236}">
                <a16:creationId xmlns:a16="http://schemas.microsoft.com/office/drawing/2014/main" id="{793C3CCB-3DDB-1B8E-215B-85E0AAF471C1}"/>
              </a:ext>
            </a:extLst>
          </p:cNvPr>
          <p:cNvSpPr txBox="1"/>
          <p:nvPr/>
        </p:nvSpPr>
        <p:spPr>
          <a:xfrm>
            <a:off x="152400" y="1779687"/>
            <a:ext cx="8429684" cy="5464701"/>
          </a:xfrm>
          <a:prstGeom prst="rect">
            <a:avLst/>
          </a:prstGeom>
          <a:noFill/>
        </p:spPr>
        <p:txBody>
          <a:bodyPr wrap="square" rtlCol="0">
            <a:spAutoFit/>
          </a:bodyPr>
          <a:lstStyle/>
          <a:p>
            <a:pPr marR="0" lvl="0" algn="just">
              <a:lnSpc>
                <a:spcPct val="200000"/>
              </a:lnSpc>
              <a:spcBef>
                <a:spcPts val="0"/>
              </a:spcBef>
              <a:spcAft>
                <a:spcPts val="0"/>
              </a:spcAft>
              <a:tabLst>
                <a:tab pos="457200" algn="l"/>
                <a:tab pos="3657600" algn="l"/>
                <a:tab pos="3771900" algn="l"/>
                <a:tab pos="3886200" algn="l"/>
                <a:tab pos="4686300" algn="l"/>
                <a:tab pos="4800600" algn="l"/>
                <a:tab pos="4914900" algn="l"/>
                <a:tab pos="5372100" algn="l"/>
              </a:tabLst>
            </a:pPr>
            <a:r>
              <a:rPr lang="es-PR" sz="1600" b="1" dirty="0">
                <a:effectLst/>
                <a:latin typeface="Arial" panose="020B0604020202020204" pitchFamily="34" charset="0"/>
                <a:ea typeface="Times New Roman" panose="02020603050405020304" pitchFamily="18" charset="0"/>
              </a:rPr>
              <a:t>Presupuesto Año Fiscal 2024-2025</a:t>
            </a:r>
            <a:endParaRPr lang="es-PR" sz="1600" dirty="0">
              <a:effectLst/>
              <a:latin typeface="Times New Roman" panose="02020603050405020304" pitchFamily="18" charset="0"/>
              <a:ea typeface="Times New Roman" panose="02020603050405020304" pitchFamily="18" charset="0"/>
            </a:endParaRPr>
          </a:p>
          <a:p>
            <a:pPr marL="457200" marR="0" algn="just">
              <a:lnSpc>
                <a:spcPct val="200000"/>
              </a:lnSpc>
              <a:spcBef>
                <a:spcPts val="0"/>
              </a:spcBef>
              <a:spcAft>
                <a:spcPts val="0"/>
              </a:spcAft>
              <a:tabLst>
                <a:tab pos="3657600" algn="l"/>
                <a:tab pos="3771900" algn="l"/>
                <a:tab pos="3886200" algn="l"/>
                <a:tab pos="4686300" algn="l"/>
                <a:tab pos="4800600" algn="l"/>
                <a:tab pos="4914900" algn="l"/>
                <a:tab pos="5372100" algn="l"/>
              </a:tabLst>
            </a:pPr>
            <a:r>
              <a:rPr lang="es-PR" sz="1600" b="1" u="sng" dirty="0">
                <a:effectLst/>
                <a:latin typeface="Arial" panose="020B0604020202020204" pitchFamily="34" charset="0"/>
                <a:ea typeface="Times New Roman" panose="02020603050405020304" pitchFamily="18" charset="0"/>
              </a:rPr>
              <a:t>$529,000 </a:t>
            </a:r>
            <a:endParaRPr lang="es-PR" sz="1600" dirty="0">
              <a:effectLst/>
              <a:latin typeface="Times New Roman" panose="02020603050405020304" pitchFamily="18" charset="0"/>
              <a:ea typeface="Times New Roman" panose="02020603050405020304" pitchFamily="18" charset="0"/>
            </a:endParaRPr>
          </a:p>
          <a:p>
            <a:pPr marR="0" lvl="0" algn="just">
              <a:lnSpc>
                <a:spcPct val="150000"/>
              </a:lnSpc>
              <a:spcBef>
                <a:spcPts val="0"/>
              </a:spcBef>
              <a:spcAft>
                <a:spcPts val="0"/>
              </a:spcAft>
              <a:tabLst>
                <a:tab pos="457200" algn="l"/>
              </a:tabLst>
            </a:pPr>
            <a:r>
              <a:rPr lang="es-ES" sz="1600" b="1" dirty="0">
                <a:effectLst/>
                <a:latin typeface="Arial" panose="020B0604020202020204" pitchFamily="34" charset="0"/>
                <a:ea typeface="Times New Roman" panose="02020603050405020304" pitchFamily="18" charset="0"/>
              </a:rPr>
              <a:t>Recursos Humanos</a:t>
            </a:r>
            <a:endParaRPr lang="es-PR" sz="1600"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tabLst>
                <a:tab pos="457200" algn="l"/>
              </a:tabLst>
            </a:pPr>
            <a:r>
              <a:rPr lang="es-ES" sz="1600" dirty="0">
                <a:effectLst/>
                <a:latin typeface="Arial" panose="020B0604020202020204" pitchFamily="34" charset="0"/>
                <a:ea typeface="Times New Roman" panose="02020603050405020304" pitchFamily="18" charset="0"/>
              </a:rPr>
              <a:t>	La Comisión deberá estar compuesta por cinco (5) funcionarios nombrados por el Gobernador, cada uno por un término de tres (3) años.  Se requiere un cuórum de tres (3) Comisionados para adjudicar las controversias. Al presente están en funciones</a:t>
            </a:r>
            <a:r>
              <a:rPr lang="es-ES" sz="1600" b="1" dirty="0">
                <a:effectLst/>
                <a:latin typeface="Arial" panose="020B0604020202020204" pitchFamily="34" charset="0"/>
                <a:ea typeface="Times New Roman" panose="02020603050405020304" pitchFamily="18" charset="0"/>
              </a:rPr>
              <a:t>*</a:t>
            </a:r>
            <a:r>
              <a:rPr lang="es-ES" sz="1600" dirty="0">
                <a:effectLst/>
                <a:latin typeface="Arial" panose="020B0604020202020204" pitchFamily="34" charset="0"/>
                <a:ea typeface="Times New Roman" panose="02020603050405020304" pitchFamily="18" charset="0"/>
              </a:rPr>
              <a:t>:</a:t>
            </a:r>
            <a:endParaRPr lang="es-PR" sz="1600" dirty="0">
              <a:effectLst/>
              <a:latin typeface="Times New Roman" panose="02020603050405020304" pitchFamily="18" charset="0"/>
              <a:ea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tabLst>
                <a:tab pos="457200" algn="l"/>
              </a:tabLst>
            </a:pPr>
            <a:r>
              <a:rPr lang="es-ES" sz="1600" dirty="0">
                <a:effectLst/>
                <a:latin typeface="Arial" panose="020B0604020202020204" pitchFamily="34" charset="0"/>
                <a:ea typeface="Times New Roman" panose="02020603050405020304" pitchFamily="18" charset="0"/>
                <a:cs typeface="Arial" panose="020B0604020202020204" pitchFamily="34" charset="0"/>
              </a:rPr>
              <a:t>Lcdo. Luis F. Navas De León- Presidente</a:t>
            </a:r>
            <a:endParaRPr lang="es-PR" sz="160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457200" algn="l"/>
              </a:tabLst>
            </a:pPr>
            <a:r>
              <a:rPr lang="es-ES" sz="1600" dirty="0">
                <a:effectLst/>
                <a:latin typeface="Arial" panose="020B0604020202020204" pitchFamily="34" charset="0"/>
                <a:ea typeface="Times New Roman" panose="02020603050405020304" pitchFamily="18" charset="0"/>
                <a:cs typeface="Arial" panose="020B0604020202020204" pitchFamily="34" charset="0"/>
              </a:rPr>
              <a:t>Lcda.  Sonia Santana Sepúlveda- Comisionada Asociada</a:t>
            </a:r>
            <a:endParaRPr lang="es-PR" sz="160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457200" algn="l"/>
              </a:tabLst>
            </a:pPr>
            <a:r>
              <a:rPr lang="es-ES" sz="1600" dirty="0">
                <a:effectLst/>
                <a:latin typeface="Arial" panose="020B0604020202020204" pitchFamily="34" charset="0"/>
                <a:ea typeface="Times New Roman" panose="02020603050405020304" pitchFamily="18" charset="0"/>
                <a:cs typeface="Arial" panose="020B0604020202020204" pitchFamily="34" charset="0"/>
              </a:rPr>
              <a:t>Lcdo. Manuel Díaz Morales- Comisionado Asociado</a:t>
            </a:r>
            <a:endParaRPr lang="es-PR" sz="1600"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457200" algn="l"/>
              </a:tabLst>
            </a:pPr>
            <a:r>
              <a:rPr lang="es-ES" sz="1600" dirty="0">
                <a:effectLst/>
                <a:latin typeface="Arial" panose="020B0604020202020204" pitchFamily="34" charset="0"/>
                <a:ea typeface="Times New Roman" panose="02020603050405020304" pitchFamily="18" charset="0"/>
                <a:cs typeface="Arial" panose="020B0604020202020204" pitchFamily="34" charset="0"/>
              </a:rPr>
              <a:t>Lcda. Luisa Lebrón Burgos- Comisionada Asociada</a:t>
            </a:r>
            <a:endParaRPr lang="es-PR" sz="1600" dirty="0">
              <a:effectLst/>
              <a:latin typeface="Times New Roman" panose="02020603050405020304" pitchFamily="18"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tabLst>
                <a:tab pos="457200" algn="l"/>
              </a:tabLst>
            </a:pPr>
            <a:r>
              <a:rPr lang="es-ES" sz="1600" b="1" dirty="0">
                <a:effectLst/>
                <a:latin typeface="Arial" panose="020B0604020202020204" pitchFamily="34" charset="0"/>
                <a:ea typeface="Times New Roman" panose="02020603050405020304" pitchFamily="18" charset="0"/>
              </a:rPr>
              <a:t>* </a:t>
            </a:r>
            <a:r>
              <a:rPr lang="es-ES" sz="1600" dirty="0">
                <a:effectLst/>
                <a:latin typeface="Arial" panose="020B0604020202020204" pitchFamily="34" charset="0"/>
                <a:ea typeface="Times New Roman" panose="02020603050405020304" pitchFamily="18" charset="0"/>
              </a:rPr>
              <a:t>Todos los nombramientos están vencidos, pero los Comisionados siguen en sus funciones debido a la cláusula de continuidad dispuesta en el Artículo 1 de La Ley Núm. 32 de 22 de mayo de 1972, según enmendada.</a:t>
            </a:r>
            <a:endParaRPr lang="es-PR" sz="1600" dirty="0">
              <a:effectLst/>
              <a:latin typeface="Times New Roman" panose="02020603050405020304" pitchFamily="18" charset="0"/>
              <a:ea typeface="Times New Roman" panose="02020603050405020304" pitchFamily="18" charset="0"/>
            </a:endParaRPr>
          </a:p>
          <a:p>
            <a:pPr marL="0" marR="0">
              <a:lnSpc>
                <a:spcPct val="150000"/>
              </a:lnSpc>
              <a:spcBef>
                <a:spcPts val="0"/>
              </a:spcBef>
              <a:spcAft>
                <a:spcPts val="0"/>
              </a:spcAft>
              <a:tabLst>
                <a:tab pos="5486400" algn="l"/>
                <a:tab pos="5600700" algn="l"/>
              </a:tabLst>
            </a:pPr>
            <a:r>
              <a:rPr lang="es-PR" sz="1600" dirty="0">
                <a:effectLst/>
                <a:latin typeface="Arial" panose="020B0604020202020204" pitchFamily="34" charset="0"/>
                <a:ea typeface="Times New Roman" panose="02020603050405020304" pitchFamily="18" charset="0"/>
              </a:rPr>
              <a:t>            </a:t>
            </a:r>
            <a:endParaRPr lang="es-P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431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02E003A1-C1B6-C6CC-1DA4-FEC14340F6D6}"/>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9E7BE9FD-8C1C-31AF-D35F-D42A5EE44ED2}"/>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C876EB12-773F-980A-BF96-621F55A05B6B}"/>
              </a:ext>
            </a:extLst>
          </p:cNvPr>
          <p:cNvSpPr txBox="1"/>
          <p:nvPr/>
        </p:nvSpPr>
        <p:spPr>
          <a:xfrm>
            <a:off x="528387" y="1676400"/>
            <a:ext cx="8429684" cy="4632037"/>
          </a:xfrm>
          <a:prstGeom prst="rect">
            <a:avLst/>
          </a:prstGeom>
          <a:noFill/>
        </p:spPr>
        <p:txBody>
          <a:bodyPr wrap="square" rtlCol="0">
            <a:spAutoFit/>
          </a:bodyPr>
          <a:lstStyle/>
          <a:p>
            <a:pPr marL="0" marR="0">
              <a:spcBef>
                <a:spcPts val="0"/>
              </a:spcBef>
              <a:spcAft>
                <a:spcPts val="0"/>
              </a:spcAft>
              <a:tabLst>
                <a:tab pos="5486400" algn="l"/>
                <a:tab pos="5600700" algn="l"/>
              </a:tabLst>
            </a:pPr>
            <a:r>
              <a:rPr lang="es-PR" sz="1800" dirty="0">
                <a:effectLst/>
                <a:latin typeface="Arial" panose="020B0604020202020204" pitchFamily="34" charset="0"/>
                <a:ea typeface="Times New Roman" panose="02020603050405020304" pitchFamily="18" charset="0"/>
              </a:rPr>
              <a:t>“</a:t>
            </a:r>
            <a:r>
              <a:rPr lang="es-PR" sz="1600" dirty="0">
                <a:effectLst/>
                <a:latin typeface="Arial" panose="020B0604020202020204" pitchFamily="34" charset="0"/>
                <a:ea typeface="Times New Roman" panose="02020603050405020304" pitchFamily="18" charset="0"/>
              </a:rPr>
              <a:t>Además, la Comisión cuenta con el siguiente Recurso Humano:</a:t>
            </a:r>
            <a:endParaRPr lang="es-PR" sz="1600" dirty="0">
              <a:effectLst/>
              <a:latin typeface="Times New Roman" panose="02020603050405020304" pitchFamily="18" charset="0"/>
              <a:ea typeface="Times New Roman" panose="02020603050405020304" pitchFamily="18" charset="0"/>
            </a:endParaRPr>
          </a:p>
          <a:p>
            <a:pPr marL="0" marR="1371600" indent="457200">
              <a:spcBef>
                <a:spcPts val="0"/>
              </a:spcBef>
              <a:spcAft>
                <a:spcPts val="0"/>
              </a:spcAft>
            </a:pPr>
            <a:r>
              <a:rPr lang="es-PR" sz="1600" dirty="0">
                <a:effectLst/>
                <a:latin typeface="Arial" panose="020B0604020202020204" pitchFamily="34" charset="0"/>
                <a:ea typeface="Times New Roman" panose="02020603050405020304" pitchFamily="18" charset="0"/>
              </a:rPr>
              <a:t>Número de Empleados Permanentes</a:t>
            </a:r>
            <a:r>
              <a:rPr lang="es-PR" sz="1600" kern="1400" spc="-175" dirty="0">
                <a:effectLst/>
                <a:latin typeface="Arial" panose="020B0604020202020204" pitchFamily="34" charset="0"/>
                <a:ea typeface="Times New Roman" panose="02020603050405020304" pitchFamily="18" charset="0"/>
              </a:rPr>
              <a:t>: 	</a:t>
            </a:r>
            <a:r>
              <a:rPr lang="es-PR" sz="1600" b="1" kern="1400" spc="-175" dirty="0">
                <a:effectLst/>
                <a:latin typeface="Arial" panose="020B0604020202020204" pitchFamily="34" charset="0"/>
                <a:ea typeface="Times New Roman" panose="02020603050405020304" pitchFamily="18" charset="0"/>
              </a:rPr>
              <a:t>                                                             1</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Abogados Examinadores  (1)</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Conserje (1)</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Alguacil (0)</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Oficial de Finanzas y Pagaduría (0)</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Taquígrafa de Audiencias Públicas (0)</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Técnicas de Oficina II (0)</a:t>
            </a:r>
            <a:endParaRPr lang="es-PR"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914400" algn="l"/>
              </a:tabLst>
            </a:pPr>
            <a:r>
              <a:rPr lang="es-PR" sz="1600" dirty="0">
                <a:effectLst/>
                <a:latin typeface="Arial" panose="020B0604020202020204" pitchFamily="34" charset="0"/>
                <a:ea typeface="Times New Roman" panose="02020603050405020304" pitchFamily="18" charset="0"/>
              </a:rPr>
              <a:t>Técnicas de Oficina III (0)</a:t>
            </a:r>
            <a:endParaRPr lang="es-PR"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s-PR" sz="1600" dirty="0">
                <a:effectLst/>
                <a:latin typeface="Times New Roman" panose="02020603050405020304" pitchFamily="18" charset="0"/>
                <a:ea typeface="Times New Roman" panose="02020603050405020304" pitchFamily="18" charset="0"/>
              </a:rPr>
              <a:t> </a:t>
            </a:r>
            <a:r>
              <a:rPr lang="es-PR" sz="1600" dirty="0">
                <a:effectLst/>
                <a:latin typeface="Arial" panose="020B0604020202020204" pitchFamily="34" charset="0"/>
                <a:ea typeface="Times New Roman" panose="02020603050405020304" pitchFamily="18" charset="0"/>
              </a:rPr>
              <a:t>Número de Empleados Transitorios:</a:t>
            </a:r>
            <a:r>
              <a:rPr lang="es-PR" sz="1600" kern="1400" spc="-125" dirty="0">
                <a:effectLst/>
                <a:latin typeface="Arial" panose="020B0604020202020204" pitchFamily="34" charset="0"/>
                <a:ea typeface="Times New Roman" panose="02020603050405020304" pitchFamily="18" charset="0"/>
              </a:rPr>
              <a:t>	</a:t>
            </a:r>
            <a:r>
              <a:rPr lang="es-PR" sz="1600" b="1" kern="1400" spc="-125" dirty="0">
                <a:effectLst/>
                <a:latin typeface="Arial" panose="020B0604020202020204" pitchFamily="34" charset="0"/>
                <a:ea typeface="Times New Roman" panose="02020603050405020304" pitchFamily="18" charset="0"/>
              </a:rPr>
              <a:t>                              0 </a:t>
            </a:r>
            <a:endParaRPr lang="es-PR" sz="1600" dirty="0">
              <a:effectLst/>
              <a:latin typeface="Times New Roman" panose="02020603050405020304" pitchFamily="18" charset="0"/>
              <a:ea typeface="Times New Roman" panose="02020603050405020304" pitchFamily="18" charset="0"/>
            </a:endParaRPr>
          </a:p>
          <a:p>
            <a:pPr marL="228600" marR="0" indent="457200">
              <a:spcBef>
                <a:spcPts val="1200"/>
              </a:spcBef>
              <a:spcAft>
                <a:spcPts val="600"/>
              </a:spcAft>
            </a:pPr>
            <a:r>
              <a:rPr lang="es-PR" sz="1600" dirty="0">
                <a:effectLst/>
                <a:latin typeface="Arial" panose="020B0604020202020204" pitchFamily="34" charset="0"/>
                <a:ea typeface="Times New Roman" panose="02020603050405020304" pitchFamily="18" charset="0"/>
              </a:rPr>
              <a:t>Número de Empleados de Confianza:</a:t>
            </a:r>
            <a:r>
              <a:rPr lang="es-PR" sz="1600" kern="1400" spc="-125" dirty="0">
                <a:effectLst/>
                <a:latin typeface="Arial" panose="020B0604020202020204" pitchFamily="34" charset="0"/>
                <a:ea typeface="Times New Roman" panose="02020603050405020304" pitchFamily="18" charset="0"/>
              </a:rPr>
              <a:t>	                               </a:t>
            </a:r>
            <a:r>
              <a:rPr lang="es-PR" sz="1600" b="1" kern="1400" spc="-125" dirty="0">
                <a:effectLst/>
                <a:latin typeface="Arial" panose="020B0604020202020204" pitchFamily="34" charset="0"/>
                <a:ea typeface="Times New Roman" panose="02020603050405020304" pitchFamily="18" charset="0"/>
              </a:rPr>
              <a:t>2*</a:t>
            </a:r>
            <a:endParaRPr lang="es-PR" sz="16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914400" algn="l"/>
              </a:tabLst>
            </a:pPr>
            <a:r>
              <a:rPr lang="es-PR" sz="1600" spc="-25" dirty="0">
                <a:effectLst/>
                <a:latin typeface="Arial" panose="020B0604020202020204" pitchFamily="34" charset="0"/>
                <a:ea typeface="Times New Roman" panose="02020603050405020304" pitchFamily="18" charset="0"/>
              </a:rPr>
              <a:t>Directora Ejecutiva</a:t>
            </a:r>
            <a:endParaRPr lang="es-PR" sz="16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914400" algn="l"/>
              </a:tabLst>
            </a:pPr>
            <a:r>
              <a:rPr lang="es-PR" sz="1600" spc="-25" dirty="0">
                <a:effectLst/>
                <a:latin typeface="Arial" panose="020B0604020202020204" pitchFamily="34" charset="0"/>
                <a:ea typeface="Times New Roman" panose="02020603050405020304" pitchFamily="18" charset="0"/>
              </a:rPr>
              <a:t>Directora de Recursos Humanos y </a:t>
            </a:r>
            <a:endParaRPr lang="es-PR" sz="16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s-PR" sz="1600" spc="-25" dirty="0">
                <a:effectLst/>
                <a:latin typeface="Arial" panose="020B0604020202020204" pitchFamily="34" charset="0"/>
                <a:ea typeface="Times New Roman" panose="02020603050405020304" pitchFamily="18" charset="0"/>
              </a:rPr>
              <a:t>                       Asuntos Laborales</a:t>
            </a:r>
            <a:endParaRPr lang="es-PR" sz="1600" dirty="0">
              <a:effectLst/>
              <a:latin typeface="Times New Roman" panose="02020603050405020304" pitchFamily="18" charset="0"/>
              <a:ea typeface="Times New Roman" panose="02020603050405020304" pitchFamily="18" charset="0"/>
            </a:endParaRPr>
          </a:p>
          <a:p>
            <a:pPr marL="228600" marR="0" algn="just">
              <a:spcBef>
                <a:spcPts val="0"/>
              </a:spcBef>
              <a:spcAft>
                <a:spcPts val="0"/>
              </a:spcAft>
            </a:pPr>
            <a:r>
              <a:rPr lang="es-PR" sz="1800" spc="-25" dirty="0">
                <a:effectLst/>
                <a:latin typeface="Arial" panose="020B0604020202020204" pitchFamily="34" charset="0"/>
                <a:ea typeface="Times New Roman" panose="02020603050405020304" pitchFamily="18" charset="0"/>
              </a:rPr>
              <a:t> </a:t>
            </a:r>
            <a:r>
              <a:rPr lang="es-PR" sz="1800" spc="-25" dirty="0">
                <a:effectLst/>
                <a:latin typeface="Garamond" panose="02020404030301010803" pitchFamily="18" charset="0"/>
                <a:ea typeface="Times New Roman" panose="02020603050405020304" pitchFamily="18" charset="0"/>
              </a:rPr>
              <a:t>					</a:t>
            </a:r>
            <a:r>
              <a:rPr lang="es-PR" sz="1800" spc="-25" dirty="0">
                <a:effectLst/>
                <a:latin typeface="Arial" panose="020B0604020202020204" pitchFamily="34" charset="0"/>
                <a:ea typeface="Times New Roman" panose="02020603050405020304" pitchFamily="18" charset="0"/>
              </a:rPr>
              <a:t>Total:                                              </a:t>
            </a:r>
            <a:r>
              <a:rPr lang="es-PR" sz="1800" b="1" u="sng" spc="-25" dirty="0">
                <a:effectLst/>
                <a:latin typeface="Arial" panose="020B0604020202020204" pitchFamily="34" charset="0"/>
                <a:ea typeface="Times New Roman" panose="02020603050405020304" pitchFamily="18" charset="0"/>
              </a:rPr>
              <a:t>4</a:t>
            </a:r>
            <a:endParaRPr lang="es-PR" sz="1800" dirty="0">
              <a:effectLst/>
              <a:latin typeface="Times New Roman" panose="02020603050405020304" pitchFamily="18" charset="0"/>
              <a:ea typeface="Times New Roman" panose="02020603050405020304" pitchFamily="18" charset="0"/>
            </a:endParaRPr>
          </a:p>
          <a:p>
            <a:pPr marL="0" marR="0" algn="just">
              <a:spcBef>
                <a:spcPts val="0"/>
              </a:spcBef>
              <a:spcAft>
                <a:spcPts val="1200"/>
              </a:spcAft>
            </a:pPr>
            <a:r>
              <a:rPr lang="es-PR" sz="1800" spc="-25" dirty="0">
                <a:effectLst/>
                <a:latin typeface="Arial" panose="020B0604020202020204" pitchFamily="34" charset="0"/>
                <a:ea typeface="Times New Roman" panose="02020603050405020304" pitchFamily="18" charset="0"/>
              </a:rPr>
              <a:t>*Tiene derecho a reinstalación la Directora Ejecutiva quien ostenta el puesto de carrera de Abogada Examinadora.</a:t>
            </a:r>
            <a:endParaRPr lang="es-P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9008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95147765-C191-7AB1-9645-00E47D0D00D0}"/>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8C2BE5F3-5708-F192-D8E1-88DEF1EC303E}"/>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A16B7A0A-4388-7B77-0CF3-DCB5F89D3CB3}"/>
              </a:ext>
            </a:extLst>
          </p:cNvPr>
          <p:cNvSpPr txBox="1"/>
          <p:nvPr/>
        </p:nvSpPr>
        <p:spPr>
          <a:xfrm>
            <a:off x="457200" y="1143000"/>
            <a:ext cx="8429684" cy="5486054"/>
          </a:xfrm>
          <a:prstGeom prst="rect">
            <a:avLst/>
          </a:prstGeom>
          <a:noFill/>
        </p:spPr>
        <p:txBody>
          <a:bodyPr wrap="square" rtlCol="0">
            <a:spAutoFit/>
          </a:bodyPr>
          <a:lstStyle/>
          <a:p>
            <a:pPr marR="0" lvl="0" algn="just">
              <a:lnSpc>
                <a:spcPct val="200000"/>
              </a:lnSpc>
              <a:spcBef>
                <a:spcPts val="0"/>
              </a:spcBef>
              <a:spcAft>
                <a:spcPts val="0"/>
              </a:spcAft>
              <a:tabLst>
                <a:tab pos="457200" algn="l"/>
                <a:tab pos="3657600" algn="l"/>
                <a:tab pos="3771900" algn="l"/>
                <a:tab pos="3886200" algn="l"/>
                <a:tab pos="4686300" algn="l"/>
                <a:tab pos="4800600" algn="l"/>
                <a:tab pos="4914900" algn="l"/>
                <a:tab pos="5372100" algn="l"/>
              </a:tabLst>
            </a:pPr>
            <a:r>
              <a:rPr lang="es-PR" sz="1600" b="1" dirty="0">
                <a:effectLst/>
                <a:latin typeface="Arial" panose="020B0604020202020204" pitchFamily="34" charset="0"/>
                <a:ea typeface="Times New Roman" panose="02020603050405020304" pitchFamily="18" charset="0"/>
              </a:rPr>
              <a:t>Logros</a:t>
            </a:r>
            <a:r>
              <a:rPr lang="es-PR" sz="1600" dirty="0">
                <a:effectLst/>
                <a:latin typeface="Arial" panose="020B0604020202020204" pitchFamily="34" charset="0"/>
                <a:ea typeface="Times New Roman" panose="02020603050405020304" pitchFamily="18" charset="0"/>
              </a:rPr>
              <a:t> </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 pos="3771900" algn="l"/>
                <a:tab pos="3886200" algn="l"/>
                <a:tab pos="4686300" algn="l"/>
                <a:tab pos="4800600" algn="l"/>
                <a:tab pos="4914900" algn="l"/>
                <a:tab pos="5372100" algn="l"/>
              </a:tabLst>
            </a:pPr>
            <a:r>
              <a:rPr lang="es-PR" sz="1600" spc="-25" dirty="0">
                <a:effectLst/>
                <a:latin typeface="Arial" panose="020B0604020202020204" pitchFamily="34" charset="0"/>
                <a:ea typeface="Times New Roman" panose="02020603050405020304" pitchFamily="18" charset="0"/>
              </a:rPr>
              <a:t>	Se mantuvo la tendencia de cierre de cada año fiscal con un presupuesto balanceado, por los pasados cuatro (4) años y los anteriores.  </a:t>
            </a:r>
            <a:r>
              <a:rPr lang="es-PR" sz="1600" dirty="0">
                <a:effectLst/>
                <a:latin typeface="Arial" panose="020B0604020202020204" pitchFamily="34" charset="0"/>
                <a:ea typeface="Times New Roman" panose="02020603050405020304" pitchFamily="18" charset="0"/>
              </a:rPr>
              <a:t>A pesar de los retos fiscales que limitan nuestra plantilla a 4 empleados, la CIPA logró mantener</a:t>
            </a:r>
            <a:r>
              <a:rPr lang="es-PR" sz="1600" spc="-25" dirty="0">
                <a:effectLst/>
                <a:latin typeface="Arial" panose="020B0604020202020204" pitchFamily="34" charset="0"/>
                <a:ea typeface="Times New Roman" panose="02020603050405020304" pitchFamily="18" charset="0"/>
              </a:rPr>
              <a:t> un riguroso, pero balanceado plan anual de vacaciones, mediante el cual el 100% del personal ha disfrutado de su licencia para tal propósito, sin que se afecten los servicios. Los balances acumulados se mantienen por debajo de los treinta (30) días, al cierre del año natural.  En la agencia se ha dado fiel cumplimiento a la Ley para Atender la Crisis Económica, Fiscal y Presupuestaria para Garantizar el Funcionamiento del Gobierno de Puerto Rico, Ley Núm. 3 de 23 de enero de 2017 sin afectar el servicio al público. </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 pos="3771900" algn="l"/>
                <a:tab pos="3886200" algn="l"/>
                <a:tab pos="4686300" algn="l"/>
                <a:tab pos="4800600" algn="l"/>
                <a:tab pos="4914900" algn="l"/>
                <a:tab pos="5372100" algn="l"/>
              </a:tabLst>
            </a:pPr>
            <a:r>
              <a:rPr lang="es-PR" sz="1800" spc="-25" dirty="0">
                <a:effectLst/>
                <a:latin typeface="Arial" panose="020B0604020202020204" pitchFamily="34" charset="0"/>
                <a:ea typeface="Times New Roman" panose="02020603050405020304" pitchFamily="18" charset="0"/>
              </a:rPr>
              <a:t>	</a:t>
            </a:r>
            <a:endParaRPr lang="es-P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1693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E01D45C-DDF0-2384-E786-4FE33BCA22FA}"/>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228D72D8-5C06-C106-74E1-8C1541574FA9}"/>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D27F9F62-8D48-4C91-33DD-6D94E4E1F938}"/>
              </a:ext>
            </a:extLst>
          </p:cNvPr>
          <p:cNvSpPr txBox="1"/>
          <p:nvPr/>
        </p:nvSpPr>
        <p:spPr>
          <a:xfrm>
            <a:off x="457200" y="1143000"/>
            <a:ext cx="8429684" cy="5486054"/>
          </a:xfrm>
          <a:prstGeom prst="rect">
            <a:avLst/>
          </a:prstGeom>
          <a:noFill/>
        </p:spPr>
        <p:txBody>
          <a:bodyPr wrap="square" rtlCol="0">
            <a:spAutoFit/>
          </a:bodyPr>
          <a:lstStyle/>
          <a:p>
            <a:pPr marR="0" lvl="0" algn="just">
              <a:lnSpc>
                <a:spcPct val="200000"/>
              </a:lnSpc>
              <a:spcBef>
                <a:spcPts val="0"/>
              </a:spcBef>
              <a:spcAft>
                <a:spcPts val="0"/>
              </a:spcAft>
              <a:tabLst>
                <a:tab pos="457200" algn="l"/>
                <a:tab pos="3657600" algn="l"/>
                <a:tab pos="3771900" algn="l"/>
                <a:tab pos="3886200" algn="l"/>
                <a:tab pos="4686300" algn="l"/>
                <a:tab pos="4800600" algn="l"/>
                <a:tab pos="4914900" algn="l"/>
                <a:tab pos="5372100" algn="l"/>
              </a:tabLst>
            </a:pPr>
            <a:r>
              <a:rPr lang="es-PR" sz="1600" b="1" dirty="0">
                <a:effectLst/>
                <a:latin typeface="Arial" panose="020B0604020202020204" pitchFamily="34" charset="0"/>
                <a:ea typeface="Times New Roman" panose="02020603050405020304" pitchFamily="18" charset="0"/>
              </a:rPr>
              <a:t>Logros</a:t>
            </a:r>
            <a:r>
              <a:rPr lang="es-PR" sz="1600" dirty="0">
                <a:effectLst/>
                <a:latin typeface="Arial" panose="020B0604020202020204" pitchFamily="34" charset="0"/>
                <a:ea typeface="Times New Roman" panose="02020603050405020304" pitchFamily="18" charset="0"/>
              </a:rPr>
              <a:t> </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 pos="3771900" algn="l"/>
                <a:tab pos="3886200" algn="l"/>
                <a:tab pos="4686300" algn="l"/>
                <a:tab pos="4800600" algn="l"/>
                <a:tab pos="4914900" algn="l"/>
                <a:tab pos="5372100" algn="l"/>
              </a:tabLst>
            </a:pPr>
            <a:r>
              <a:rPr lang="es-PR" sz="1600" spc="-25" dirty="0">
                <a:effectLst/>
                <a:latin typeface="Arial" panose="020B0604020202020204" pitchFamily="34" charset="0"/>
                <a:ea typeface="Times New Roman" panose="02020603050405020304" pitchFamily="18" charset="0"/>
              </a:rPr>
              <a:t>	El 100% de los casos de expulsiones recibidas con los documentos requeridos completos están en calendario para la celebración de vista en su fondo en o antes del 28 de febrero de 2025. La agencia está totalmente preparada en casos de interrupciones del servicio eléctrico o de agua debido a que se cuenta con un generador con la capacidad suficiente para energizar todo el edificio sede y cisterna. Las operaciones continúan con normalidad para beneficio del público.</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 pos="3771900" algn="l"/>
                <a:tab pos="3886200" algn="l"/>
                <a:tab pos="4686300" algn="l"/>
                <a:tab pos="4800600" algn="l"/>
                <a:tab pos="4914900" algn="l"/>
                <a:tab pos="5372100" algn="l"/>
              </a:tabLst>
            </a:pPr>
            <a:r>
              <a:rPr lang="es-PR" sz="1600" spc="-25" dirty="0">
                <a:effectLst/>
                <a:latin typeface="Arial" panose="020B0604020202020204" pitchFamily="34" charset="0"/>
                <a:ea typeface="Times New Roman" panose="02020603050405020304" pitchFamily="18" charset="0"/>
              </a:rPr>
              <a:t>	Con el visto bueno del Instituto de Cultura, se ha invertido en la conservación del edificio sede de la agencia que es una estructura histórica construida en el 1938.  Se realizó la pintura exterior y del patio interior de conformidad con las especificaciones del Instituto de Cultura.</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 pos="3771900" algn="l"/>
                <a:tab pos="3886200" algn="l"/>
                <a:tab pos="4686300" algn="l"/>
                <a:tab pos="4800600" algn="l"/>
                <a:tab pos="4914900" algn="l"/>
                <a:tab pos="5372100" algn="l"/>
              </a:tabLst>
            </a:pPr>
            <a:r>
              <a:rPr lang="es-PR" sz="1800" spc="-25" dirty="0">
                <a:effectLst/>
                <a:latin typeface="Arial" panose="020B0604020202020204" pitchFamily="34" charset="0"/>
                <a:ea typeface="Times New Roman" panose="02020603050405020304" pitchFamily="18" charset="0"/>
              </a:rPr>
              <a:t>	</a:t>
            </a:r>
            <a:endParaRPr lang="es-P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3043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D03CA313-CF25-72DA-1317-AAD927993293}"/>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DAFDE063-8DE6-CA0C-BF73-DB0A5A13480B}"/>
              </a:ext>
            </a:extLst>
          </p:cNvPr>
          <p:cNvSpPr/>
          <p:nvPr/>
        </p:nvSpPr>
        <p:spPr>
          <a:xfrm>
            <a:off x="609600" y="571480"/>
            <a:ext cx="8381999" cy="707886"/>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r>
              <a:rPr lang="es-ES" sz="4000" b="1" dirty="0">
                <a:ln w="10541" cmpd="sng">
                  <a:solidFill>
                    <a:schemeClr val="accent1">
                      <a:shade val="88000"/>
                      <a:satMod val="110000"/>
                    </a:schemeClr>
                  </a:solidFill>
                  <a:prstDash val="solid"/>
                </a:ln>
                <a:solidFill>
                  <a:schemeClr val="tx1">
                    <a:lumMod val="85000"/>
                    <a:lumOff val="15000"/>
                  </a:schemeClr>
                </a:solidFill>
              </a:rPr>
              <a:t>Asuntos más urgentes por atender</a:t>
            </a:r>
          </a:p>
        </p:txBody>
      </p:sp>
      <p:sp>
        <p:nvSpPr>
          <p:cNvPr id="4" name="3 CuadroTexto">
            <a:extLst>
              <a:ext uri="{FF2B5EF4-FFF2-40B4-BE49-F238E27FC236}">
                <a16:creationId xmlns:a16="http://schemas.microsoft.com/office/drawing/2014/main" id="{F9BBEA26-CE47-FBA2-AAE2-72CC839E5545}"/>
              </a:ext>
            </a:extLst>
          </p:cNvPr>
          <p:cNvSpPr txBox="1"/>
          <p:nvPr/>
        </p:nvSpPr>
        <p:spPr>
          <a:xfrm>
            <a:off x="357158" y="1447800"/>
            <a:ext cx="8429684" cy="5197128"/>
          </a:xfrm>
          <a:prstGeom prst="rect">
            <a:avLst/>
          </a:prstGeom>
          <a:noFill/>
        </p:spPr>
        <p:txBody>
          <a:bodyPr wrap="square" rtlCol="0">
            <a:spAutoFit/>
          </a:bodyPr>
          <a:lstStyle/>
          <a:p>
            <a:pPr marR="0" lvl="0" algn="just">
              <a:lnSpc>
                <a:spcPct val="200000"/>
              </a:lnSpc>
              <a:spcBef>
                <a:spcPts val="0"/>
              </a:spcBef>
              <a:spcAft>
                <a:spcPts val="0"/>
              </a:spcAft>
              <a:tabLst>
                <a:tab pos="457200" algn="l"/>
                <a:tab pos="3657600" algn="l"/>
                <a:tab pos="3771900" algn="l"/>
                <a:tab pos="3886200" algn="l"/>
                <a:tab pos="4686300" algn="l"/>
                <a:tab pos="4800600" algn="l"/>
                <a:tab pos="4914900" algn="l"/>
                <a:tab pos="5372100" algn="l"/>
              </a:tabLst>
            </a:pPr>
            <a:r>
              <a:rPr lang="es-PR" sz="1400" b="1" dirty="0">
                <a:effectLst/>
                <a:latin typeface="Arial" panose="020B0604020202020204" pitchFamily="34" charset="0"/>
                <a:ea typeface="Times New Roman" panose="02020603050405020304" pitchFamily="18" charset="0"/>
              </a:rPr>
              <a:t>Asuntos que requieren atención inmediata</a:t>
            </a:r>
            <a:endParaRPr lang="es-PR" sz="14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3657600" algn="l"/>
                <a:tab pos="3771900" algn="l"/>
                <a:tab pos="3886200" algn="l"/>
                <a:tab pos="4686300" algn="l"/>
                <a:tab pos="4800600" algn="l"/>
                <a:tab pos="4914900" algn="l"/>
                <a:tab pos="5372100" algn="l"/>
              </a:tabLst>
            </a:pPr>
            <a:r>
              <a:rPr lang="es-PR" sz="1400" dirty="0">
                <a:effectLst/>
                <a:latin typeface="Arial" panose="020B0604020202020204" pitchFamily="34" charset="0"/>
                <a:ea typeface="Times New Roman" panose="02020603050405020304" pitchFamily="18" charset="0"/>
              </a:rPr>
              <a:t>           De conformidad con el Artículo 3 de la Ley Núm. 72 de mayo de 1972, Ley para la Creación de la Comisión de Investigación, Procesamiento y Apelación, según enmendada, la agencia tiene el deber ministerial de celebrar vistas públicas y de mantener un récord grabado de los procedimientos.  No obstante, al presente no contamos con el personal indispensable en sala para garantizar la continuidad de los procesos. Es de suma importancia que se nos alleguen recursos económicos para el reclutamiento de un alguacil, quien, entre otros, vela por la seguridad de los visitantes y empleados, un(a) abogado(a) examinador(a) para asistir a la Comisión en la atención y resolución de los casos y de una taquígrafa de audiencias públicas para grabar las vistas, marcar la evidencia conforme a derecho y preservar el expediente del caso.  </a:t>
            </a:r>
            <a:endParaRPr lang="es-PR" sz="14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tabLst>
                <a:tab pos="457200" algn="l"/>
              </a:tabLst>
            </a:pPr>
            <a:endParaRPr lang="es-PR" sz="1400" dirty="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tabLst>
                <a:tab pos="5486400" algn="l"/>
                <a:tab pos="5600700" algn="l"/>
              </a:tabLst>
            </a:pPr>
            <a:r>
              <a:rPr lang="es-PR" sz="1400" dirty="0">
                <a:effectLst/>
                <a:latin typeface="Arial" panose="020B0604020202020204" pitchFamily="34" charset="0"/>
                <a:ea typeface="Times New Roman" panose="02020603050405020304" pitchFamily="18" charset="0"/>
              </a:rPr>
              <a:t>            </a:t>
            </a:r>
            <a:endParaRPr lang="es-P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4094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C20FC901-F5D8-A390-4FDE-C84049C2D570}"/>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7F14648C-B165-CB03-0728-0723C3F1EB64}"/>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FB4769B4-6C01-BC3D-F6C6-83079EAD67D1}"/>
              </a:ext>
            </a:extLst>
          </p:cNvPr>
          <p:cNvSpPr txBox="1"/>
          <p:nvPr/>
        </p:nvSpPr>
        <p:spPr>
          <a:xfrm>
            <a:off x="585757" y="1143000"/>
            <a:ext cx="8429684" cy="4008726"/>
          </a:xfrm>
          <a:prstGeom prst="rect">
            <a:avLst/>
          </a:prstGeom>
          <a:noFill/>
        </p:spPr>
        <p:txBody>
          <a:bodyPr wrap="square" rtlCol="0">
            <a:spAutoFit/>
          </a:bodyPr>
          <a:lstStyle/>
          <a:p>
            <a:pPr marL="0" marR="0" algn="just">
              <a:lnSpc>
                <a:spcPct val="200000"/>
              </a:lnSpc>
              <a:spcBef>
                <a:spcPts val="0"/>
              </a:spcBef>
              <a:spcAft>
                <a:spcPts val="0"/>
              </a:spcAft>
              <a:tabLst>
                <a:tab pos="3657600" algn="l"/>
                <a:tab pos="3771900" algn="l"/>
                <a:tab pos="3886200" algn="l"/>
                <a:tab pos="4686300" algn="l"/>
                <a:tab pos="4800600" algn="l"/>
                <a:tab pos="4914900" algn="l"/>
                <a:tab pos="5372100" algn="l"/>
              </a:tabLst>
            </a:pPr>
            <a:r>
              <a:rPr lang="es-PR" sz="1600" dirty="0">
                <a:effectLst/>
                <a:latin typeface="Arial" panose="020B0604020202020204" pitchFamily="34" charset="0"/>
                <a:ea typeface="Times New Roman" panose="02020603050405020304" pitchFamily="18" charset="0"/>
              </a:rPr>
              <a:t>               Además, es apremiante el reclutamiento de un(a) </a:t>
            </a:r>
            <a:r>
              <a:rPr lang="es-PR" sz="1600" dirty="0" err="1">
                <a:effectLst/>
                <a:latin typeface="Arial" panose="020B0604020202020204" pitchFamily="34" charset="0"/>
                <a:ea typeface="Times New Roman" panose="02020603050405020304" pitchFamily="18" charset="0"/>
              </a:rPr>
              <a:t>Secretari</a:t>
            </a:r>
            <a:r>
              <a:rPr lang="es-PR" sz="1600" dirty="0">
                <a:effectLst/>
                <a:latin typeface="Arial" panose="020B0604020202020204" pitchFamily="34" charset="0"/>
                <a:ea typeface="Times New Roman" panose="02020603050405020304" pitchFamily="18" charset="0"/>
              </a:rPr>
              <a:t>(o)a de la Comisión, puesto que quedó vacante ante el fallecimiento de quien ejercía las funciones. Ante el nuevo plan de reclasificación y remuneración del Gobierno de Puerto Rico, los salarios de otros puestos subieron, pero no se asignó ese incremento en la partida de nóminas por lo que no hay la asignación presupuestaria suficiente para llenar ésta y las otras vacantes.   En la alternativa, se sugiere se enmiende la Ley Núm. 32 antes citada, para permitir a la agencia generar ingresos propios para costear el pago de gastos operacionales.</a:t>
            </a:r>
            <a:endParaRPr lang="es-PR" sz="1600" dirty="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en-US" sz="1600" dirty="0">
                <a:effectLst/>
                <a:latin typeface="Arial" panose="020B0604020202020204" pitchFamily="34" charset="0"/>
                <a:ea typeface="Times New Roman" panose="02020603050405020304" pitchFamily="18" charset="0"/>
              </a:rPr>
              <a:t>1 L.P.R.A. sec. 171 </a:t>
            </a:r>
            <a:r>
              <a:rPr lang="es-PR" sz="1800" spc="-25" dirty="0">
                <a:effectLst/>
                <a:latin typeface="Arial" panose="020B0604020202020204" pitchFamily="34" charset="0"/>
                <a:ea typeface="Times New Roman" panose="02020603050405020304" pitchFamily="18" charset="0"/>
              </a:rPr>
              <a:t>	</a:t>
            </a:r>
            <a:endParaRPr lang="es-P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0831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a:extLst>
            <a:ext uri="{FF2B5EF4-FFF2-40B4-BE49-F238E27FC236}">
              <a16:creationId xmlns:a16="http://schemas.microsoft.com/office/drawing/2014/main" id="{D9E8EE2C-039A-B3CF-A091-CED65ADF2C9F}"/>
            </a:ext>
          </a:extLst>
        </p:cNvPr>
        <p:cNvGrpSpPr/>
        <p:nvPr/>
      </p:nvGrpSpPr>
      <p:grpSpPr>
        <a:xfrm>
          <a:off x="0" y="0"/>
          <a:ext cx="0" cy="0"/>
          <a:chOff x="0" y="0"/>
          <a:chExt cx="0" cy="0"/>
        </a:xfrm>
      </p:grpSpPr>
      <p:pic>
        <p:nvPicPr>
          <p:cNvPr id="3" name="Picture 2" descr="A picture containing building, window&#10;&#10;Description automatically generated">
            <a:extLst>
              <a:ext uri="{FF2B5EF4-FFF2-40B4-BE49-F238E27FC236}">
                <a16:creationId xmlns:a16="http://schemas.microsoft.com/office/drawing/2014/main" id="{053C20D2-EBA0-93A2-76D9-75519B77D3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3733800" y="1143000"/>
            <a:ext cx="5486400" cy="4114800"/>
          </a:xfrm>
          <a:prstGeom prst="rect">
            <a:avLst/>
          </a:prstGeom>
        </p:spPr>
      </p:pic>
      <p:sp>
        <p:nvSpPr>
          <p:cNvPr id="4" name="TextBox 3">
            <a:extLst>
              <a:ext uri="{FF2B5EF4-FFF2-40B4-BE49-F238E27FC236}">
                <a16:creationId xmlns:a16="http://schemas.microsoft.com/office/drawing/2014/main" id="{026A9418-9DA3-18B5-3FA9-30E20D1A370C}"/>
              </a:ext>
            </a:extLst>
          </p:cNvPr>
          <p:cNvSpPr txBox="1"/>
          <p:nvPr/>
        </p:nvSpPr>
        <p:spPr>
          <a:xfrm>
            <a:off x="704088" y="1524000"/>
            <a:ext cx="3200400" cy="3046988"/>
          </a:xfrm>
          <a:prstGeom prst="rect">
            <a:avLst/>
          </a:prstGeom>
          <a:noFill/>
        </p:spPr>
        <p:txBody>
          <a:bodyPr wrap="square" rtlCol="0">
            <a:spAutoFit/>
          </a:bodyPr>
          <a:lstStyle/>
          <a:p>
            <a:pPr algn="ctr"/>
            <a:r>
              <a:rPr lang="en-US" sz="1600" dirty="0" err="1">
                <a:latin typeface="Arial" panose="020B0604020202020204" pitchFamily="34" charset="0"/>
                <a:cs typeface="Arial" panose="020B0604020202020204" pitchFamily="34" charset="0"/>
              </a:rPr>
              <a:t>Comisión</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Investigación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Procesamiento</a:t>
            </a:r>
            <a:r>
              <a:rPr lang="en-US" sz="1600" dirty="0">
                <a:latin typeface="Arial" panose="020B0604020202020204" pitchFamily="34" charset="0"/>
                <a:cs typeface="Arial" panose="020B0604020202020204" pitchFamily="34" charset="0"/>
              </a:rPr>
              <a:t> y </a:t>
            </a:r>
            <a:r>
              <a:rPr lang="en-US" sz="1600" dirty="0" err="1">
                <a:latin typeface="Arial" panose="020B0604020202020204" pitchFamily="34" charset="0"/>
                <a:cs typeface="Arial" panose="020B0604020202020204" pitchFamily="34" charset="0"/>
              </a:rPr>
              <a:t>Apelación</a:t>
            </a:r>
            <a:r>
              <a:rPr lang="en-US" sz="1600" dirty="0">
                <a:latin typeface="Arial" panose="020B0604020202020204" pitchFamily="34" charset="0"/>
                <a:cs typeface="Arial" panose="020B0604020202020204" pitchFamily="34" charset="0"/>
              </a:rPr>
              <a:t> (C.I.P.A.)</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1307 Avenida Fernández Juncos, </a:t>
            </a:r>
            <a:r>
              <a:rPr lang="en-US" sz="1600" dirty="0" err="1">
                <a:latin typeface="Arial" panose="020B0604020202020204" pitchFamily="34" charset="0"/>
                <a:cs typeface="Arial" panose="020B0604020202020204" pitchFamily="34" charset="0"/>
              </a:rPr>
              <a:t>Pda</a:t>
            </a:r>
            <a:r>
              <a:rPr lang="en-US" sz="1600" dirty="0">
                <a:latin typeface="Arial" panose="020B0604020202020204" pitchFamily="34" charset="0"/>
                <a:cs typeface="Arial" panose="020B0604020202020204" pitchFamily="34" charset="0"/>
              </a:rPr>
              <a:t>. 19 Santurce</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PO Box 9326,</a:t>
            </a:r>
          </a:p>
          <a:p>
            <a:pPr algn="ctr"/>
            <a:r>
              <a:rPr lang="en-US" sz="1600" dirty="0">
                <a:latin typeface="Arial" panose="020B0604020202020204" pitchFamily="34" charset="0"/>
                <a:cs typeface="Arial" panose="020B0604020202020204" pitchFamily="34" charset="0"/>
              </a:rPr>
              <a:t>San Juan, PR  00908-9326</a:t>
            </a:r>
          </a:p>
          <a:p>
            <a:pPr algn="ctr"/>
            <a:endParaRPr lang="en-US" sz="1600" dirty="0">
              <a:latin typeface="Arial" panose="020B0604020202020204" pitchFamily="34" charset="0"/>
              <a:cs typeface="Arial" panose="020B0604020202020204" pitchFamily="34" charset="0"/>
            </a:endParaRPr>
          </a:p>
          <a:p>
            <a:pPr algn="ctr"/>
            <a:r>
              <a:rPr lang="en-US" sz="1600" dirty="0">
                <a:latin typeface="Arial" panose="020B0604020202020204" pitchFamily="34" charset="0"/>
                <a:cs typeface="Arial" panose="020B0604020202020204" pitchFamily="34" charset="0"/>
              </a:rPr>
              <a:t>(787)723-0679</a:t>
            </a:r>
          </a:p>
          <a:p>
            <a:pPr algn="ctr"/>
            <a:r>
              <a:rPr lang="en-US" sz="1600" dirty="0">
                <a:latin typeface="Arial" panose="020B0604020202020204" pitchFamily="34" charset="0"/>
                <a:cs typeface="Arial" panose="020B0604020202020204" pitchFamily="34" charset="0"/>
              </a:rPr>
              <a:t>(787)721-4380</a:t>
            </a:r>
            <a:endParaRPr lang="es-P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56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Rectángulo"/>
          <p:cNvSpPr/>
          <p:nvPr/>
        </p:nvSpPr>
        <p:spPr>
          <a:xfrm>
            <a:off x="1428728" y="571480"/>
            <a:ext cx="6143668" cy="923330"/>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r>
              <a:rPr lang="es-ES" sz="5400" b="1" dirty="0">
                <a:ln w="10541" cmpd="sng">
                  <a:solidFill>
                    <a:schemeClr val="accent1">
                      <a:shade val="88000"/>
                      <a:satMod val="110000"/>
                    </a:schemeClr>
                  </a:solidFill>
                  <a:prstDash val="solid"/>
                </a:ln>
                <a:solidFill>
                  <a:schemeClr val="tx1">
                    <a:lumMod val="85000"/>
                    <a:lumOff val="15000"/>
                  </a:schemeClr>
                </a:solidFill>
              </a:rPr>
              <a:t>¿Quiénes somos?</a:t>
            </a:r>
          </a:p>
        </p:txBody>
      </p:sp>
      <p:sp>
        <p:nvSpPr>
          <p:cNvPr id="4" name="3 CuadroTexto"/>
          <p:cNvSpPr txBox="1"/>
          <p:nvPr/>
        </p:nvSpPr>
        <p:spPr>
          <a:xfrm>
            <a:off x="152400" y="1779687"/>
            <a:ext cx="8429684" cy="5078313"/>
          </a:xfrm>
          <a:prstGeom prst="rect">
            <a:avLst/>
          </a:prstGeom>
          <a:noFill/>
        </p:spPr>
        <p:txBody>
          <a:bodyPr wrap="square" rtlCol="0">
            <a:spAutoFit/>
          </a:bodyPr>
          <a:lstStyle/>
          <a:p>
            <a:pPr marR="0" lvl="0" algn="just">
              <a:lnSpc>
                <a:spcPct val="200000"/>
              </a:lnSpc>
              <a:spcBef>
                <a:spcPts val="0"/>
              </a:spcBef>
              <a:spcAft>
                <a:spcPts val="0"/>
              </a:spcAft>
              <a:tabLst>
                <a:tab pos="457200" algn="l"/>
              </a:tabLst>
            </a:pPr>
            <a:r>
              <a:rPr lang="es-PR" sz="1600" b="1" u="sng" dirty="0">
                <a:effectLst/>
                <a:latin typeface="Arial" panose="020B0604020202020204" pitchFamily="34" charset="0"/>
                <a:ea typeface="Times New Roman" panose="02020603050405020304" pitchFamily="18" charset="0"/>
              </a:rPr>
              <a:t>Base Legal</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	Ley Núm. 32 de 22 de mayo de 1972, según, enmendada, Ley Orgánica de la Comisión de Investigación, Procesamiento y Apelación </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600" b="1" u="sng" dirty="0">
                <a:effectLst/>
                <a:latin typeface="Arial" panose="020B0604020202020204" pitchFamily="34" charset="0"/>
                <a:ea typeface="Times New Roman" panose="02020603050405020304" pitchFamily="18" charset="0"/>
              </a:rPr>
              <a:t>Misión</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	Investigar querellas por mal uso o abuso de autoridad por parte de funcionarios de la Rama Ejecutiva y municipales con facultad para efectuar arrestos en contra de ciudadanos; de ser necesario, imponer sanciones disciplinarias dentro de los límites delegados a la autoridad nominadora y atender las apelaciones presentadas, respetando el debido proceso de ley que protege a las partes.</a:t>
            </a:r>
            <a:endParaRPr lang="es-PR" sz="1600" dirty="0">
              <a:effectLst/>
              <a:latin typeface="Times New Roman" panose="02020603050405020304" pitchFamily="18" charset="0"/>
              <a:ea typeface="Times New Roman" panose="02020603050405020304" pitchFamily="18" charset="0"/>
            </a:endParaRPr>
          </a:p>
          <a:p>
            <a:pPr algn="just"/>
            <a:r>
              <a:rPr lang="es-ES" dirty="0"/>
              <a:t> </a:t>
            </a:r>
          </a:p>
          <a:p>
            <a:pPr algn="just"/>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B02AC4D0-F039-5AA2-2BA1-0CAECB07858F}"/>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34369782-47C2-FFDF-CF93-5C868F19492A}"/>
              </a:ext>
            </a:extLst>
          </p:cNvPr>
          <p:cNvSpPr/>
          <p:nvPr/>
        </p:nvSpPr>
        <p:spPr>
          <a:xfrm>
            <a:off x="609600" y="571480"/>
            <a:ext cx="8381999" cy="923330"/>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5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613CFA92-C38D-7F93-187C-720E8DC55077}"/>
              </a:ext>
            </a:extLst>
          </p:cNvPr>
          <p:cNvSpPr txBox="1"/>
          <p:nvPr/>
        </p:nvSpPr>
        <p:spPr>
          <a:xfrm>
            <a:off x="457200" y="1490004"/>
            <a:ext cx="8229600" cy="4449038"/>
          </a:xfrm>
          <a:prstGeom prst="rect">
            <a:avLst/>
          </a:prstGeom>
          <a:noFill/>
        </p:spPr>
        <p:txBody>
          <a:bodyPr wrap="square" rtlCol="0">
            <a:spAutoFit/>
          </a:bodyPr>
          <a:lstStyle/>
          <a:p>
            <a:pPr marR="0" lvl="0" algn="just">
              <a:lnSpc>
                <a:spcPct val="200000"/>
              </a:lnSpc>
              <a:spcBef>
                <a:spcPts val="0"/>
              </a:spcBef>
              <a:spcAft>
                <a:spcPts val="0"/>
              </a:spcAft>
              <a:tabLst>
                <a:tab pos="457200" algn="l"/>
              </a:tabLst>
            </a:pPr>
            <a:r>
              <a:rPr lang="es-PR" sz="1600" b="1" u="sng" dirty="0">
                <a:effectLst/>
                <a:latin typeface="Arial" panose="020B0604020202020204" pitchFamily="34" charset="0"/>
                <a:ea typeface="Times New Roman" panose="02020603050405020304" pitchFamily="18" charset="0"/>
              </a:rPr>
              <a:t>Visión</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600" dirty="0">
                <a:solidFill>
                  <a:srgbClr val="000000"/>
                </a:solidFill>
                <a:effectLst/>
                <a:latin typeface="Arial" panose="020B0604020202020204" pitchFamily="34" charset="0"/>
                <a:ea typeface="Times New Roman" panose="02020603050405020304" pitchFamily="18" charset="0"/>
              </a:rPr>
              <a:t>	Disminuir el impacto fiscal de las resoluciones en las agencias apeladas y en consecuencia fortalecer los esfuerzos para la protección de los derechos civiles de los puertorriqueños al colaborar de manera rápida en la retención solamente de aquellos funcionarios con capacidad de arresto que estén aptos para cumplir con sus funciones, evitando así la presentación de costosos reclamos judiciales.</a:t>
            </a:r>
            <a:endParaRPr lang="es-PR" sz="1600" dirty="0">
              <a:effectLst/>
              <a:latin typeface="Times New Roman" panose="02020603050405020304" pitchFamily="18" charset="0"/>
              <a:ea typeface="Times New Roman" panose="02020603050405020304" pitchFamily="18" charset="0"/>
            </a:endParaRPr>
          </a:p>
          <a:p>
            <a:pPr marR="0" lvl="0" algn="just">
              <a:lnSpc>
                <a:spcPct val="200000"/>
              </a:lnSpc>
              <a:spcBef>
                <a:spcPts val="0"/>
              </a:spcBef>
              <a:spcAft>
                <a:spcPts val="0"/>
              </a:spcAft>
              <a:tabLst>
                <a:tab pos="457200" algn="l"/>
              </a:tabLst>
            </a:pPr>
            <a:r>
              <a:rPr lang="es-PR" sz="1600" b="1" u="sng" dirty="0">
                <a:effectLst/>
                <a:latin typeface="Arial" panose="020B0604020202020204" pitchFamily="34" charset="0"/>
                <a:ea typeface="Times New Roman" panose="02020603050405020304" pitchFamily="18" charset="0"/>
              </a:rPr>
              <a:t>Ubicación Geográfica</a:t>
            </a:r>
            <a:endParaRPr lang="es-PR" sz="16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	Avenida Fernández Juncos #1307 (Antiguo Cuartel de la Parada 19), Santurce, Puerto Rico 00908.</a:t>
            </a:r>
            <a:endParaRPr lang="es-P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8695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15CF1D2-8CFE-0A34-FDD7-477629A317F1}"/>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15964AE9-D2D1-D4FE-69D9-E927E3440DCC}"/>
              </a:ext>
            </a:extLst>
          </p:cNvPr>
          <p:cNvSpPr/>
          <p:nvPr/>
        </p:nvSpPr>
        <p:spPr>
          <a:xfrm>
            <a:off x="609600" y="571480"/>
            <a:ext cx="8381999" cy="923330"/>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r>
              <a:rPr lang="es-ES" sz="5400" b="1" dirty="0">
                <a:ln w="10541" cmpd="sng">
                  <a:solidFill>
                    <a:schemeClr val="accent1">
                      <a:shade val="88000"/>
                      <a:satMod val="110000"/>
                    </a:schemeClr>
                  </a:solidFill>
                  <a:prstDash val="solid"/>
                </a:ln>
                <a:solidFill>
                  <a:schemeClr val="tx1">
                    <a:lumMod val="85000"/>
                    <a:lumOff val="15000"/>
                  </a:schemeClr>
                </a:solidFill>
              </a:rPr>
              <a:t>¿A quién servimos?</a:t>
            </a:r>
          </a:p>
        </p:txBody>
      </p:sp>
      <p:sp>
        <p:nvSpPr>
          <p:cNvPr id="4" name="3 CuadroTexto">
            <a:extLst>
              <a:ext uri="{FF2B5EF4-FFF2-40B4-BE49-F238E27FC236}">
                <a16:creationId xmlns:a16="http://schemas.microsoft.com/office/drawing/2014/main" id="{EDE17FC9-8AD1-527B-60B2-C613103D8C3A}"/>
              </a:ext>
            </a:extLst>
          </p:cNvPr>
          <p:cNvSpPr txBox="1"/>
          <p:nvPr/>
        </p:nvSpPr>
        <p:spPr>
          <a:xfrm>
            <a:off x="228600" y="1600200"/>
            <a:ext cx="8429684" cy="5047536"/>
          </a:xfrm>
          <a:prstGeom prst="rect">
            <a:avLst/>
          </a:prstGeom>
          <a:noFill/>
        </p:spPr>
        <p:txBody>
          <a:bodyPr wrap="square" rtlCol="0">
            <a:spAutoFit/>
          </a:bodyPr>
          <a:lstStyle/>
          <a:p>
            <a:pPr marR="0" lvl="0" algn="just">
              <a:lnSpc>
                <a:spcPct val="200000"/>
              </a:lnSpc>
              <a:spcBef>
                <a:spcPts val="0"/>
              </a:spcBef>
              <a:spcAft>
                <a:spcPts val="0"/>
              </a:spcAft>
              <a:tabLst>
                <a:tab pos="457200" algn="l"/>
              </a:tabLst>
            </a:pPr>
            <a:r>
              <a:rPr lang="es-PR" sz="1600" b="1" u="sng" dirty="0">
                <a:solidFill>
                  <a:srgbClr val="000000"/>
                </a:solidFill>
                <a:effectLst/>
                <a:latin typeface="Arial" panose="020B0604020202020204" pitchFamily="34" charset="0"/>
                <a:ea typeface="Times New Roman" panose="02020603050405020304" pitchFamily="18" charset="0"/>
              </a:rPr>
              <a:t>Clientela atendida</a:t>
            </a:r>
            <a:endParaRPr lang="es-PR" sz="1600" dirty="0">
              <a:effectLst/>
              <a:latin typeface="Times New Roman" panose="02020603050405020304" pitchFamily="18" charset="0"/>
              <a:ea typeface="Times New Roman" panose="02020603050405020304" pitchFamily="18" charset="0"/>
            </a:endParaRPr>
          </a:p>
          <a:p>
            <a:pPr marL="0" marR="0" indent="34290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  Los casos ante la Comisión de Investigación, Procesamiento y Apelación se originan mediante la presentación de querellas por parte de ciudadanos en contra de los funcionarios cubiertos por la Ley Núm. 32, supra, por actos de mal uso o abuso de autoridad en violación a sus derechos civiles o por vía de la presentación de una apelación de la sanción impuesta al funcionario. La Ley </a:t>
            </a:r>
            <a:r>
              <a:rPr lang="es-PR" sz="1600" dirty="0" err="1">
                <a:effectLst/>
                <a:latin typeface="Arial" panose="020B0604020202020204" pitchFamily="34" charset="0"/>
                <a:ea typeface="Times New Roman" panose="02020603050405020304" pitchFamily="18" charset="0"/>
              </a:rPr>
              <a:t>Núm</a:t>
            </a:r>
            <a:r>
              <a:rPr lang="es-PR" sz="1600" dirty="0">
                <a:effectLst/>
                <a:latin typeface="Arial" panose="020B0604020202020204" pitchFamily="34" charset="0"/>
                <a:ea typeface="Times New Roman" panose="02020603050405020304" pitchFamily="18" charset="0"/>
              </a:rPr>
              <a:t>, 32 no solo establece el derecho apelativo ante la CIPA del funcionario con capacidad de arresto, sino que le extiende también al ciudadano el derecho de apelar la exoneración de aquel y con lo cual el ciudadano no está conforme. </a:t>
            </a:r>
            <a:endParaRPr lang="es-PR" sz="1600" dirty="0">
              <a:effectLst/>
              <a:latin typeface="Times New Roman" panose="02020603050405020304" pitchFamily="18" charset="0"/>
              <a:ea typeface="Times New Roman" panose="02020603050405020304" pitchFamily="18" charset="0"/>
            </a:endParaRPr>
          </a:p>
          <a:p>
            <a:pPr algn="just"/>
            <a:r>
              <a:rPr lang="es-ES" sz="1600" dirty="0"/>
              <a:t> </a:t>
            </a:r>
          </a:p>
          <a:p>
            <a:pPr algn="just"/>
            <a:endParaRPr lang="es-ES" dirty="0"/>
          </a:p>
        </p:txBody>
      </p:sp>
    </p:spTree>
    <p:extLst>
      <p:ext uri="{BB962C8B-B14F-4D97-AF65-F5344CB8AC3E}">
        <p14:creationId xmlns:p14="http://schemas.microsoft.com/office/powerpoint/2010/main" val="63955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a:extLst>
            <a:ext uri="{FF2B5EF4-FFF2-40B4-BE49-F238E27FC236}">
              <a16:creationId xmlns:a16="http://schemas.microsoft.com/office/drawing/2014/main" id="{3AFE73AD-02C4-188F-FC52-59D4CD669EB6}"/>
            </a:ext>
          </a:extLst>
        </p:cNvPr>
        <p:cNvGrpSpPr/>
        <p:nvPr/>
      </p:nvGrpSpPr>
      <p:grpSpPr>
        <a:xfrm>
          <a:off x="0" y="0"/>
          <a:ext cx="0" cy="0"/>
          <a:chOff x="0" y="0"/>
          <a:chExt cx="0" cy="0"/>
        </a:xfrm>
      </p:grpSpPr>
      <p:sp>
        <p:nvSpPr>
          <p:cNvPr id="4" name="3 CuadroTexto">
            <a:extLst>
              <a:ext uri="{FF2B5EF4-FFF2-40B4-BE49-F238E27FC236}">
                <a16:creationId xmlns:a16="http://schemas.microsoft.com/office/drawing/2014/main" id="{E723A22E-81C0-FDB8-22D4-F7CA74687404}"/>
              </a:ext>
            </a:extLst>
          </p:cNvPr>
          <p:cNvSpPr txBox="1"/>
          <p:nvPr/>
        </p:nvSpPr>
        <p:spPr>
          <a:xfrm>
            <a:off x="200085" y="1524000"/>
            <a:ext cx="8429684" cy="5539978"/>
          </a:xfrm>
          <a:prstGeom prst="rect">
            <a:avLst/>
          </a:prstGeom>
          <a:noFill/>
        </p:spPr>
        <p:txBody>
          <a:bodyPr wrap="square" rtlCol="0">
            <a:spAutoFit/>
          </a:bodyPr>
          <a:lstStyle/>
          <a:p>
            <a:pPr marL="0" marR="0" indent="34290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Entre las agencias de la Rama Ejecutiva cuyos funcionarios con capacidad de arresto están bajo la jurisdicción de la CIPA se encuentran:</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Policía de Puerto Rico</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Departamento de Hacienda</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Departamento de Salud</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Departamento de Justicia</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Departamento de Asuntos al Consumidor (DACO)</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Autoridad de los Puertos</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 Departamento de Recursos Naturales y Ambientales </a:t>
            </a:r>
          </a:p>
          <a:p>
            <a:pPr marL="285750" marR="0" indent="-285750" algn="just">
              <a:lnSpc>
                <a:spcPct val="200000"/>
              </a:lnSpc>
              <a:spcBef>
                <a:spcPts val="0"/>
              </a:spcBef>
              <a:spcAft>
                <a:spcPts val="0"/>
              </a:spcAft>
              <a:buFont typeface="Arial" panose="020B0604020202020204" pitchFamily="34" charset="0"/>
              <a:buChar char="•"/>
            </a:pPr>
            <a:r>
              <a:rPr lang="es-PR" sz="1600" dirty="0">
                <a:effectLst/>
                <a:latin typeface="Arial" panose="020B0604020202020204" pitchFamily="34" charset="0"/>
                <a:ea typeface="Times New Roman" panose="02020603050405020304" pitchFamily="18" charset="0"/>
              </a:rPr>
              <a:t>y el Departamento de Corrección y Rehabilitación.</a:t>
            </a:r>
            <a:endParaRPr lang="es-PR" sz="1600" dirty="0">
              <a:effectLst/>
              <a:latin typeface="Times New Roman" panose="02020603050405020304" pitchFamily="18" charset="0"/>
              <a:ea typeface="Times New Roman" panose="02020603050405020304" pitchFamily="18" charset="0"/>
            </a:endParaRPr>
          </a:p>
          <a:p>
            <a:pPr algn="just"/>
            <a:r>
              <a:rPr lang="es-ES" sz="1600" dirty="0"/>
              <a:t> </a:t>
            </a:r>
          </a:p>
          <a:p>
            <a:pPr algn="just"/>
            <a:endParaRPr lang="es-ES" dirty="0"/>
          </a:p>
        </p:txBody>
      </p:sp>
    </p:spTree>
    <p:extLst>
      <p:ext uri="{BB962C8B-B14F-4D97-AF65-F5344CB8AC3E}">
        <p14:creationId xmlns:p14="http://schemas.microsoft.com/office/powerpoint/2010/main" val="427572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8632A5E8-C3A0-36CC-F01B-A58B98C27BDE}"/>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EE97AE92-D0EB-299D-FE7E-0A5DF4BC6C8B}"/>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r>
              <a:rPr lang="es-ES" sz="4400" b="1" dirty="0">
                <a:ln w="10541" cmpd="sng">
                  <a:solidFill>
                    <a:schemeClr val="accent1">
                      <a:shade val="88000"/>
                      <a:satMod val="110000"/>
                    </a:schemeClr>
                  </a:solidFill>
                  <a:prstDash val="solid"/>
                </a:ln>
                <a:solidFill>
                  <a:schemeClr val="tx1">
                    <a:lumMod val="85000"/>
                    <a:lumOff val="15000"/>
                  </a:schemeClr>
                </a:solidFill>
              </a:rPr>
              <a:t>¿Cuáles son nuestras funciones?</a:t>
            </a:r>
          </a:p>
        </p:txBody>
      </p:sp>
      <p:sp>
        <p:nvSpPr>
          <p:cNvPr id="4" name="3 CuadroTexto">
            <a:extLst>
              <a:ext uri="{FF2B5EF4-FFF2-40B4-BE49-F238E27FC236}">
                <a16:creationId xmlns:a16="http://schemas.microsoft.com/office/drawing/2014/main" id="{445B1448-5B47-266B-320E-A656843944B3}"/>
              </a:ext>
            </a:extLst>
          </p:cNvPr>
          <p:cNvSpPr txBox="1"/>
          <p:nvPr/>
        </p:nvSpPr>
        <p:spPr>
          <a:xfrm>
            <a:off x="152400" y="1779687"/>
            <a:ext cx="8429684" cy="4524315"/>
          </a:xfrm>
          <a:prstGeom prst="rect">
            <a:avLst/>
          </a:prstGeom>
          <a:noFill/>
        </p:spPr>
        <p:txBody>
          <a:bodyPr wrap="square" rtlCol="0">
            <a:spAutoFit/>
          </a:bodyPr>
          <a:lstStyle/>
          <a:p>
            <a:pPr marL="342900" marR="0" lvl="0" indent="-342900" algn="just">
              <a:lnSpc>
                <a:spcPct val="200000"/>
              </a:lnSpc>
              <a:spcBef>
                <a:spcPts val="0"/>
              </a:spcBef>
              <a:spcAft>
                <a:spcPts val="0"/>
              </a:spcAft>
              <a:buFont typeface="+mj-lt"/>
              <a:buAutoNum type="romanUcPeriod"/>
              <a:tabLst>
                <a:tab pos="457200" algn="l"/>
              </a:tabLst>
            </a:pPr>
            <a:r>
              <a:rPr lang="es-PR" sz="1800" b="1" u="sng" dirty="0">
                <a:effectLst/>
                <a:latin typeface="Arial" panose="020B0604020202020204" pitchFamily="34" charset="0"/>
                <a:ea typeface="Times New Roman" panose="02020603050405020304" pitchFamily="18" charset="0"/>
              </a:rPr>
              <a:t>Descripción del Programa</a:t>
            </a:r>
            <a:endParaRPr lang="es-PR" sz="1800" dirty="0">
              <a:effectLst/>
              <a:latin typeface="Times New Roman" panose="02020603050405020304" pitchFamily="18" charset="0"/>
              <a:ea typeface="Times New Roman" panose="02020603050405020304" pitchFamily="18" charset="0"/>
            </a:endParaRPr>
          </a:p>
          <a:p>
            <a:pPr marL="0" marR="0" algn="just">
              <a:lnSpc>
                <a:spcPct val="200000"/>
              </a:lnSpc>
              <a:spcBef>
                <a:spcPts val="0"/>
              </a:spcBef>
              <a:spcAft>
                <a:spcPts val="0"/>
              </a:spcAft>
            </a:pPr>
            <a:r>
              <a:rPr lang="es-PR" sz="1800" dirty="0">
                <a:effectLst/>
                <a:latin typeface="Arial" panose="020B0604020202020204" pitchFamily="34" charset="0"/>
                <a:ea typeface="Times New Roman" panose="02020603050405020304" pitchFamily="18" charset="0"/>
              </a:rPr>
              <a:t>	</a:t>
            </a:r>
            <a:r>
              <a:rPr lang="es-PR" sz="1800" u="sng" dirty="0">
                <a:effectLst/>
                <a:latin typeface="Arial" panose="020B0604020202020204" pitchFamily="34" charset="0"/>
                <a:ea typeface="Calibri" panose="020F0502020204030204" pitchFamily="34" charset="0"/>
              </a:rPr>
              <a:t>Jurisdicción y Procedimientos ante la Comisión de Investigación, Procesamiento y Apelación</a:t>
            </a:r>
            <a:endParaRPr lang="es-PR" sz="1800" dirty="0">
              <a:effectLst/>
              <a:latin typeface="Times New Roman" panose="02020603050405020304" pitchFamily="18" charset="0"/>
              <a:ea typeface="Times New Roman" panose="02020603050405020304" pitchFamily="18" charset="0"/>
            </a:endParaRPr>
          </a:p>
          <a:p>
            <a:r>
              <a:rPr lang="es-PR" sz="1800" dirty="0">
                <a:effectLst/>
                <a:latin typeface="Arial" panose="020B0604020202020204" pitchFamily="34" charset="0"/>
                <a:ea typeface="Times New Roman" panose="02020603050405020304" pitchFamily="18" charset="0"/>
              </a:rPr>
              <a:t>	La Comisión de Investigación, Procesamiento y Apelación (CIPA) es una agencia administrativa con poderes cuasi judiciales ligada estrechamente a la seguridad pública de Puerto Rico cuya creación obedeció a la necesidad e importancia de contar con un ente </a:t>
            </a:r>
            <a:r>
              <a:rPr lang="es-PR" sz="1800" u="sng" dirty="0">
                <a:effectLst/>
                <a:latin typeface="Arial" panose="020B0604020202020204" pitchFamily="34" charset="0"/>
                <a:ea typeface="Times New Roman" panose="02020603050405020304" pitchFamily="18" charset="0"/>
              </a:rPr>
              <a:t>independiente</a:t>
            </a:r>
            <a:r>
              <a:rPr lang="es-PR" sz="1800" dirty="0">
                <a:effectLst/>
                <a:latin typeface="Arial" panose="020B0604020202020204" pitchFamily="34" charset="0"/>
                <a:ea typeface="Times New Roman" panose="02020603050405020304" pitchFamily="18" charset="0"/>
              </a:rPr>
              <a:t> dentro del ámbito de la seguridad pública de manera que en cuestiones disciplinarias la autoridad nominadora no fuera juez y parte en el mismo proceso.  </a:t>
            </a:r>
            <a:r>
              <a:rPr lang="es-PR" sz="1800" dirty="0">
                <a:solidFill>
                  <a:srgbClr val="000000"/>
                </a:solidFill>
                <a:effectLst/>
                <a:latin typeface="Arial" panose="020B0604020202020204" pitchFamily="34" charset="0"/>
                <a:ea typeface="Times New Roman" panose="02020603050405020304" pitchFamily="18" charset="0"/>
              </a:rPr>
              <a:t>El objetivo de conceder los poderes enumerados en esta sección a la C.I.P.A. es mantener un foro alterno e independiente para casos en que la agencia cubierta por la ley no haya tomado acción contra el funcionario o le haya exonerado. </a:t>
            </a:r>
            <a:r>
              <a:rPr lang="es-PR" sz="1800" u="sng" dirty="0">
                <a:solidFill>
                  <a:srgbClr val="000000"/>
                </a:solidFill>
                <a:effectLst/>
                <a:latin typeface="Arial" panose="020B0604020202020204" pitchFamily="34" charset="0"/>
                <a:ea typeface="Times New Roman" panose="02020603050405020304" pitchFamily="18" charset="0"/>
              </a:rPr>
              <a:t>Ortiz Ruiz v. Superintendente Policía</a:t>
            </a:r>
            <a:r>
              <a:rPr lang="es-PR" sz="1800" dirty="0">
                <a:solidFill>
                  <a:srgbClr val="000000"/>
                </a:solidFill>
                <a:effectLst/>
                <a:latin typeface="Arial" panose="020B0604020202020204" pitchFamily="34" charset="0"/>
                <a:ea typeface="Times New Roman" panose="02020603050405020304" pitchFamily="18" charset="0"/>
              </a:rPr>
              <a:t>, 132 D.P.R. 432 (1993) </a:t>
            </a:r>
            <a:r>
              <a:rPr lang="es-PR" sz="1800" dirty="0">
                <a:effectLst/>
                <a:latin typeface="Arial" panose="020B0604020202020204" pitchFamily="34" charset="0"/>
                <a:ea typeface="Times New Roman" panose="02020603050405020304" pitchFamily="18" charset="0"/>
              </a:rPr>
              <a:t>Además, tiene el deber de </a:t>
            </a:r>
            <a:endParaRPr lang="es-ES" dirty="0"/>
          </a:p>
        </p:txBody>
      </p:sp>
    </p:spTree>
    <p:extLst>
      <p:ext uri="{BB962C8B-B14F-4D97-AF65-F5344CB8AC3E}">
        <p14:creationId xmlns:p14="http://schemas.microsoft.com/office/powerpoint/2010/main" val="2068963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E62FAD52-955E-F952-5EF5-ACFBF0ADACBC}"/>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58F1B0B6-B731-01DA-E20B-3892781D34BB}"/>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321390AE-15F3-7676-A6B5-F5C7C7C6F932}"/>
              </a:ext>
            </a:extLst>
          </p:cNvPr>
          <p:cNvSpPr txBox="1"/>
          <p:nvPr/>
        </p:nvSpPr>
        <p:spPr>
          <a:xfrm>
            <a:off x="457200" y="1752600"/>
            <a:ext cx="8429684" cy="3956596"/>
          </a:xfrm>
          <a:prstGeom prst="rect">
            <a:avLst/>
          </a:prstGeom>
          <a:noFill/>
        </p:spPr>
        <p:txBody>
          <a:bodyPr wrap="square" rtlCol="0">
            <a:spAutoFit/>
          </a:bodyPr>
          <a:lstStyle/>
          <a:p>
            <a:pPr marL="0" marR="0" algn="just">
              <a:lnSpc>
                <a:spcPct val="200000"/>
              </a:lnSpc>
              <a:spcBef>
                <a:spcPts val="0"/>
              </a:spcBef>
              <a:spcAft>
                <a:spcPts val="0"/>
              </a:spcAft>
            </a:pPr>
            <a:r>
              <a:rPr lang="es-PR" sz="1600" dirty="0">
                <a:effectLst/>
                <a:latin typeface="Arial" panose="020B0604020202020204" pitchFamily="34" charset="0"/>
                <a:ea typeface="Times New Roman" panose="02020603050405020304" pitchFamily="18" charset="0"/>
              </a:rPr>
              <a:t>ser uno de los custodios del buen funcionamiento de las agencias de seguridad del país. Desde el 1972, entre las funciones delegadas a la CIPA en el Artículo 2 de la Ley Núm. 32 de 22 de mayo de 1972, está el que “</a:t>
            </a:r>
            <a:r>
              <a:rPr lang="es-PR" sz="1600" dirty="0">
                <a:solidFill>
                  <a:srgbClr val="000000"/>
                </a:solidFill>
                <a:effectLst/>
                <a:latin typeface="Arial" panose="020B0604020202020204" pitchFamily="34" charset="0"/>
                <a:ea typeface="Times New Roman" panose="02020603050405020304" pitchFamily="18" charset="0"/>
              </a:rPr>
              <a:t>hará recomendaciones al Gobernador y a la Legislatura sobre las enmiendas o nueva legislación que considere necesaria o apropiada </a:t>
            </a:r>
            <a:r>
              <a:rPr lang="es-PR" sz="1600" u="sng" dirty="0">
                <a:solidFill>
                  <a:srgbClr val="000000"/>
                </a:solidFill>
                <a:effectLst/>
                <a:latin typeface="Arial" panose="020B0604020202020204" pitchFamily="34" charset="0"/>
                <a:ea typeface="Times New Roman" panose="02020603050405020304" pitchFamily="18" charset="0"/>
              </a:rPr>
              <a:t>para lograr el más efectivo cumplimiento de las leyes y el mantenimiento del orden público</a:t>
            </a:r>
            <a:r>
              <a:rPr lang="es-PR" sz="1600" dirty="0">
                <a:solidFill>
                  <a:srgbClr val="000000"/>
                </a:solidFill>
                <a:effectLst/>
                <a:latin typeface="Arial" panose="020B0604020202020204" pitchFamily="34" charset="0"/>
                <a:ea typeface="Times New Roman" panose="02020603050405020304" pitchFamily="18" charset="0"/>
              </a:rPr>
              <a:t> en el Estado Libre Asociado de Puerto Rico, </a:t>
            </a:r>
            <a:r>
              <a:rPr lang="es-PR" sz="1600" u="sng" dirty="0">
                <a:solidFill>
                  <a:srgbClr val="000000"/>
                </a:solidFill>
                <a:effectLst/>
                <a:latin typeface="Arial" panose="020B0604020202020204" pitchFamily="34" charset="0"/>
                <a:ea typeface="Times New Roman" panose="02020603050405020304" pitchFamily="18" charset="0"/>
              </a:rPr>
              <a:t>así como el mejor funcionamiento de los organismos y dependencias del Gobierno encargados de hacer cumplir las leyes y de mantener el orden público y proteger la vida y propiedades de los ciudadanos</a:t>
            </a:r>
            <a:r>
              <a:rPr lang="es-PR" sz="1600" dirty="0">
                <a:solidFill>
                  <a:srgbClr val="000000"/>
                </a:solidFill>
                <a:effectLst/>
                <a:latin typeface="Arial" panose="020B0604020202020204" pitchFamily="34" charset="0"/>
                <a:ea typeface="Times New Roman" panose="02020603050405020304" pitchFamily="18" charset="0"/>
              </a:rPr>
              <a:t>”.</a:t>
            </a:r>
            <a:endParaRPr lang="es-P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887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A17AFCF-5E78-5C91-AC40-765ED37776DF}"/>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31BA1237-3F47-64AC-E7B3-A977186DDC39}"/>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821E7414-3BF9-C925-F47C-DBCDFF1CD608}"/>
              </a:ext>
            </a:extLst>
          </p:cNvPr>
          <p:cNvSpPr txBox="1"/>
          <p:nvPr/>
        </p:nvSpPr>
        <p:spPr>
          <a:xfrm>
            <a:off x="528387" y="1676400"/>
            <a:ext cx="8429684" cy="3956596"/>
          </a:xfrm>
          <a:prstGeom prst="rect">
            <a:avLst/>
          </a:prstGeom>
          <a:noFill/>
        </p:spPr>
        <p:txBody>
          <a:bodyPr wrap="square" rtlCol="0">
            <a:spAutoFit/>
          </a:bodyPr>
          <a:lstStyle/>
          <a:p>
            <a:pPr marL="0" marR="0" algn="just">
              <a:lnSpc>
                <a:spcPct val="200000"/>
              </a:lnSpc>
              <a:spcBef>
                <a:spcPts val="0"/>
              </a:spcBef>
              <a:spcAft>
                <a:spcPts val="0"/>
              </a:spcAft>
            </a:pPr>
            <a:r>
              <a:rPr lang="es-PR" sz="1800" dirty="0">
                <a:effectLst/>
                <a:latin typeface="Arial" panose="020B0604020202020204" pitchFamily="34" charset="0"/>
                <a:ea typeface="Times New Roman" panose="02020603050405020304" pitchFamily="18" charset="0"/>
              </a:rPr>
              <a:t>Dispuso también la Asamblea Legislativa que la CIPA tiene la facultad en ley para investigar querellas en contra de funcionarios públicos de la Rama Ejecutiva con capacidad de arresto que incurran en mal uso o abuso de autoridad contra los ciudadanos y </a:t>
            </a:r>
            <a:r>
              <a:rPr lang="es-PR" sz="1800" u="sng" dirty="0">
                <a:effectLst/>
                <a:latin typeface="Arial" panose="020B0604020202020204" pitchFamily="34" charset="0"/>
                <a:ea typeface="Times New Roman" panose="02020603050405020304" pitchFamily="18" charset="0"/>
              </a:rPr>
              <a:t>resuelve mediante la celebración de un </a:t>
            </a:r>
            <a:r>
              <a:rPr lang="es-PR" sz="1800" i="1" u="sng" dirty="0">
                <a:effectLst/>
                <a:latin typeface="Arial" panose="020B0604020202020204" pitchFamily="34" charset="0"/>
                <a:ea typeface="Times New Roman" panose="02020603050405020304" pitchFamily="18" charset="0"/>
              </a:rPr>
              <a:t>juicio de </a:t>
            </a:r>
            <a:r>
              <a:rPr lang="es-PR" sz="1800" i="1" u="sng" dirty="0" err="1">
                <a:effectLst/>
                <a:latin typeface="Arial" panose="020B0604020202020204" pitchFamily="34" charset="0"/>
                <a:ea typeface="Times New Roman" panose="02020603050405020304" pitchFamily="18" charset="0"/>
              </a:rPr>
              <a:t>novo</a:t>
            </a:r>
            <a:r>
              <a:rPr lang="es-PR" sz="1800" dirty="0">
                <a:effectLst/>
                <a:latin typeface="Arial" panose="020B0604020202020204" pitchFamily="34" charset="0"/>
                <a:ea typeface="Times New Roman" panose="02020603050405020304" pitchFamily="18" charset="0"/>
              </a:rPr>
              <a:t> las apelaciones de estos funcionarios cuando la Autoridad Nominadora les impone medidas disciplinarias por mal uso o abuso de autoridad y/o violar las faltas leves o graves del reglamento que los rige.</a:t>
            </a:r>
            <a:endParaRPr lang="es-P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51113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a:extLst>
            <a:ext uri="{FF2B5EF4-FFF2-40B4-BE49-F238E27FC236}">
              <a16:creationId xmlns:a16="http://schemas.microsoft.com/office/drawing/2014/main" id="{5FDC0B65-73AF-5EB3-3161-030FBDAF7E47}"/>
            </a:ext>
          </a:extLst>
        </p:cNvPr>
        <p:cNvGrpSpPr/>
        <p:nvPr/>
      </p:nvGrpSpPr>
      <p:grpSpPr>
        <a:xfrm>
          <a:off x="0" y="0"/>
          <a:ext cx="0" cy="0"/>
          <a:chOff x="0" y="0"/>
          <a:chExt cx="0" cy="0"/>
        </a:xfrm>
      </p:grpSpPr>
      <p:sp>
        <p:nvSpPr>
          <p:cNvPr id="3" name="2 Rectángulo">
            <a:extLst>
              <a:ext uri="{FF2B5EF4-FFF2-40B4-BE49-F238E27FC236}">
                <a16:creationId xmlns:a16="http://schemas.microsoft.com/office/drawing/2014/main" id="{ECED66B4-09AA-E98E-7451-B3F853B57442}"/>
              </a:ext>
            </a:extLst>
          </p:cNvPr>
          <p:cNvSpPr/>
          <p:nvPr/>
        </p:nvSpPr>
        <p:spPr>
          <a:xfrm>
            <a:off x="609600" y="571480"/>
            <a:ext cx="8381999" cy="769441"/>
          </a:xfrm>
          <a:prstGeom prst="rect">
            <a:avLst/>
          </a:prstGeom>
          <a:blipFill>
            <a:blip r:embed="rId2"/>
            <a:tile tx="0" ty="0" sx="100000" sy="100000" flip="none" algn="tl"/>
          </a:blipFill>
          <a:effectLst>
            <a:innerShdw blurRad="63500" dist="50800" dir="13500000">
              <a:prstClr val="black">
                <a:alpha val="50000"/>
              </a:prstClr>
            </a:innerShdw>
          </a:effectLst>
        </p:spPr>
        <p:style>
          <a:lnRef idx="0">
            <a:scrgbClr r="0" g="0" b="0"/>
          </a:lnRef>
          <a:fillRef idx="1003">
            <a:schemeClr val="lt2"/>
          </a:fillRef>
          <a:effectRef idx="0">
            <a:scrgbClr r="0" g="0" b="0"/>
          </a:effectRef>
          <a:fontRef idx="major"/>
        </p:style>
        <p:txBody>
          <a:bodyPr wrap="square" lIns="91440" tIns="45720" rIns="91440" bIns="45720">
            <a:spAutoFit/>
          </a:bodyPr>
          <a:lstStyle/>
          <a:p>
            <a:pPr algn="ctr"/>
            <a:endParaRPr lang="es-ES" sz="4400" b="1" dirty="0">
              <a:ln w="10541" cmpd="sng">
                <a:solidFill>
                  <a:schemeClr val="accent1">
                    <a:shade val="88000"/>
                    <a:satMod val="110000"/>
                  </a:schemeClr>
                </a:solidFill>
                <a:prstDash val="solid"/>
              </a:ln>
              <a:solidFill>
                <a:schemeClr val="tx1">
                  <a:lumMod val="85000"/>
                  <a:lumOff val="15000"/>
                </a:schemeClr>
              </a:solidFill>
            </a:endParaRPr>
          </a:p>
        </p:txBody>
      </p:sp>
      <p:sp>
        <p:nvSpPr>
          <p:cNvPr id="4" name="3 CuadroTexto">
            <a:extLst>
              <a:ext uri="{FF2B5EF4-FFF2-40B4-BE49-F238E27FC236}">
                <a16:creationId xmlns:a16="http://schemas.microsoft.com/office/drawing/2014/main" id="{4C69A022-A179-C101-7B1F-D9A40D34C538}"/>
              </a:ext>
            </a:extLst>
          </p:cNvPr>
          <p:cNvSpPr txBox="1"/>
          <p:nvPr/>
        </p:nvSpPr>
        <p:spPr>
          <a:xfrm>
            <a:off x="528387" y="1676400"/>
            <a:ext cx="8429684" cy="4156651"/>
          </a:xfrm>
          <a:prstGeom prst="rect">
            <a:avLst/>
          </a:prstGeom>
          <a:noFill/>
        </p:spPr>
        <p:txBody>
          <a:bodyPr wrap="square" rtlCol="0">
            <a:spAutoFit/>
          </a:bodyPr>
          <a:lstStyle/>
          <a:p>
            <a:pPr marL="0" marR="0" algn="just">
              <a:lnSpc>
                <a:spcPct val="150000"/>
              </a:lnSpc>
              <a:spcBef>
                <a:spcPts val="0"/>
              </a:spcBef>
              <a:spcAft>
                <a:spcPts val="1000"/>
              </a:spcAft>
              <a:tabLst>
                <a:tab pos="457200" algn="l"/>
                <a:tab pos="3657600" algn="l"/>
                <a:tab pos="3771900" algn="l"/>
                <a:tab pos="3886200" algn="l"/>
                <a:tab pos="4686300" algn="l"/>
                <a:tab pos="4800600" algn="l"/>
                <a:tab pos="4914900" algn="l"/>
                <a:tab pos="5372100" algn="l"/>
              </a:tabLst>
            </a:pPr>
            <a:r>
              <a:rPr lang="es-PR" sz="1800" dirty="0">
                <a:effectLst/>
                <a:latin typeface="Arial" panose="020B0604020202020204" pitchFamily="34" charset="0"/>
                <a:ea typeface="Times New Roman" panose="02020603050405020304" pitchFamily="18" charset="0"/>
              </a:rPr>
              <a:t>“</a:t>
            </a:r>
            <a:r>
              <a:rPr lang="es-PR" sz="1600" dirty="0">
                <a:solidFill>
                  <a:srgbClr val="000000"/>
                </a:solidFill>
                <a:effectLst/>
                <a:latin typeface="Arial" panose="020B0604020202020204" pitchFamily="34" charset="0"/>
                <a:ea typeface="Calibri" panose="020F0502020204030204" pitchFamily="34" charset="0"/>
              </a:rPr>
              <a:t>La vista ante la C.I.P.A. es una especie de juicio </a:t>
            </a:r>
            <a:r>
              <a:rPr lang="es-PR" sz="1600" i="1" dirty="0">
                <a:solidFill>
                  <a:srgbClr val="000000"/>
                </a:solidFill>
                <a:effectLst/>
                <a:latin typeface="Arial" panose="020B0604020202020204" pitchFamily="34" charset="0"/>
                <a:ea typeface="Calibri" panose="020F0502020204030204" pitchFamily="34" charset="0"/>
              </a:rPr>
              <a:t>de </a:t>
            </a:r>
            <a:r>
              <a:rPr lang="es-PR" sz="1600" i="1" dirty="0" err="1">
                <a:solidFill>
                  <a:srgbClr val="000000"/>
                </a:solidFill>
                <a:effectLst/>
                <a:latin typeface="Arial" panose="020B0604020202020204" pitchFamily="34" charset="0"/>
                <a:ea typeface="Calibri" panose="020F0502020204030204" pitchFamily="34" charset="0"/>
              </a:rPr>
              <a:t>novo</a:t>
            </a:r>
            <a:r>
              <a:rPr lang="es-PR" sz="1600" i="1" dirty="0">
                <a:solidFill>
                  <a:srgbClr val="000000"/>
                </a:solidFill>
                <a:effectLst/>
                <a:latin typeface="Arial" panose="020B0604020202020204" pitchFamily="34" charset="0"/>
                <a:ea typeface="Calibri" panose="020F0502020204030204" pitchFamily="34" charset="0"/>
              </a:rPr>
              <a:t> </a:t>
            </a:r>
            <a:r>
              <a:rPr lang="es-PR" sz="1600" dirty="0">
                <a:solidFill>
                  <a:srgbClr val="000000"/>
                </a:solidFill>
                <a:effectLst/>
                <a:latin typeface="Arial" panose="020B0604020202020204" pitchFamily="34" charset="0"/>
                <a:ea typeface="Calibri" panose="020F0502020204030204" pitchFamily="34" charset="0"/>
              </a:rPr>
              <a:t>donde la Comisión tiene la oportunidad de escuchar nuevamente toda la prueba presentada ante el Superintendente y otorgarle el valor probatorio que a su juicio merezca la misma, por lo que la agencia puede llegar a determinaciones de hecho o conclusiones de derecho diferentes a las emitidas por el Superintendente”. </a:t>
            </a:r>
            <a:r>
              <a:rPr lang="es-PR" sz="1600" u="sng" dirty="0">
                <a:solidFill>
                  <a:srgbClr val="000000"/>
                </a:solidFill>
                <a:effectLst/>
                <a:latin typeface="Arial" panose="020B0604020202020204" pitchFamily="34" charset="0"/>
                <a:ea typeface="Calibri" panose="020F0502020204030204" pitchFamily="34" charset="0"/>
              </a:rPr>
              <a:t>Arocho v. Policía de P.R.</a:t>
            </a:r>
            <a:r>
              <a:rPr lang="es-PR" sz="1600" dirty="0">
                <a:solidFill>
                  <a:srgbClr val="000000"/>
                </a:solidFill>
                <a:effectLst/>
                <a:latin typeface="Arial" panose="020B0604020202020204" pitchFamily="34" charset="0"/>
                <a:ea typeface="Calibri" panose="020F0502020204030204" pitchFamily="34" charset="0"/>
              </a:rPr>
              <a:t>, 144 D.P.R. 765 (1998). </a:t>
            </a:r>
            <a:r>
              <a:rPr lang="es-PR" sz="1600" dirty="0">
                <a:effectLst/>
                <a:latin typeface="Arial" panose="020B0604020202020204" pitchFamily="34" charset="0"/>
                <a:ea typeface="Times New Roman" panose="02020603050405020304" pitchFamily="18" charset="0"/>
              </a:rPr>
              <a:t>Además, la CIPA también le provee al ciudadano un foro apelativo cuando el funcionario contra el que se querelló </a:t>
            </a:r>
            <a:r>
              <a:rPr lang="es-PR" sz="1600" u="sng" dirty="0">
                <a:effectLst/>
                <a:latin typeface="Arial" panose="020B0604020202020204" pitchFamily="34" charset="0"/>
                <a:ea typeface="Times New Roman" panose="02020603050405020304" pitchFamily="18" charset="0"/>
              </a:rPr>
              <a:t>haya sido exonerado</a:t>
            </a:r>
            <a:r>
              <a:rPr lang="es-PR" sz="1600" dirty="0">
                <a:effectLst/>
                <a:latin typeface="Arial" panose="020B0604020202020204" pitchFamily="34" charset="0"/>
                <a:ea typeface="Times New Roman" panose="02020603050405020304" pitchFamily="18" charset="0"/>
              </a:rPr>
              <a:t> en su agencia dándole así otra oportunidad de ser escuchado y de que de haber habido un abuso de discreción o irregularidad en la agencia que trabajó la queja, el funcionario sea sancionado proporcionalmente a su falta, reconociéndosele a cada persona un derecho que de ordinario no tiene ante otras instrumentalidades públicas ligadas al importante asunto de la seguridad.</a:t>
            </a:r>
            <a:endParaRPr lang="es-P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98803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29578978F2C94FADE733D7A46F785E" ma:contentTypeVersion="0" ma:contentTypeDescription="Create a new document." ma:contentTypeScope="" ma:versionID="98b2cd9aa87a8c5134729a4bb1767288">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B86DD1-555C-45EA-94C6-CD78DBDA64B4}"/>
</file>

<file path=customXml/itemProps2.xml><?xml version="1.0" encoding="utf-8"?>
<ds:datastoreItem xmlns:ds="http://schemas.openxmlformats.org/officeDocument/2006/customXml" ds:itemID="{4320E61A-30BA-4DDD-AB9C-6A261C038114}"/>
</file>

<file path=customXml/itemProps3.xml><?xml version="1.0" encoding="utf-8"?>
<ds:datastoreItem xmlns:ds="http://schemas.openxmlformats.org/officeDocument/2006/customXml" ds:itemID="{5A907E6C-748D-46CE-81C1-5AA4AB9C00EB}"/>
</file>

<file path=docProps/app.xml><?xml version="1.0" encoding="utf-8"?>
<Properties xmlns="http://schemas.openxmlformats.org/officeDocument/2006/extended-properties" xmlns:vt="http://schemas.openxmlformats.org/officeDocument/2006/docPropsVTypes">
  <Template>DERECHO ADMINISTRATIVO</Template>
  <TotalTime>125</TotalTime>
  <Words>1819</Words>
  <Application>Microsoft Office PowerPoint</Application>
  <PresentationFormat>On-screen Show (4:3)</PresentationFormat>
  <Paragraphs>85</Paragraphs>
  <Slides>16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Franklin Gothic Book</vt:lpstr>
      <vt:lpstr>Franklin Gothic Medium</vt:lpstr>
      <vt:lpstr>Garamond</vt:lpstr>
      <vt:lpstr>Symbol</vt:lpstr>
      <vt:lpstr>Times New Roman</vt:lpstr>
      <vt:lpstr>Wingdings 2</vt:lpstr>
      <vt:lpstr>Viajes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Teresita Rodriguez</dc:creator>
  <cp:lastModifiedBy>Teresita Rodriguez</cp:lastModifiedBy>
  <cp:revision>6</cp:revision>
  <dcterms:created xsi:type="dcterms:W3CDTF">2024-10-09T18:26:45Z</dcterms:created>
  <dcterms:modified xsi:type="dcterms:W3CDTF">2024-10-10T11:58:56Z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0x0101006029578978F2C94FADE733D7A46F785E</vt:lpwstr>
  </property>
  <property fmtid="{D5CDD505-2E9C-101B-9397-08002B2CF9AE}" pid="3" name="ImageGenCounter">
    <vt:i4>0</vt:i4>
  </property>
  <property fmtid="{D5CDD505-2E9C-101B-9397-08002B2CF9AE}" pid="4" name="ImageGenStatus">
    <vt:i4>0</vt:i4>
  </property>
  <property fmtid="{D5CDD505-2E9C-101B-9397-08002B2CF9AE}" pid="5" name="PolicheckStatus">
    <vt:i4>3</vt:i4>
  </property>
  <property fmtid="{D5CDD505-2E9C-101B-9397-08002B2CF9AE}" pid="6" name="Applications">
    <vt:lpwstr>53;#PowerPoint 12;#407;#PowerPoint 14</vt:lpwstr>
  </property>
  <property fmtid="{D5CDD505-2E9C-101B-9397-08002B2CF9AE}" pid="7" name="PolicheckCounter">
    <vt:i4>1</vt:i4>
  </property>
  <property fmtid="{D5CDD505-2E9C-101B-9397-08002B2CF9AE}" pid="8" name="ImageGenTimestamp">
    <vt:filetime>2010-08-18T05:11:50Z</vt:filetime>
  </property>
  <property fmtid="{D5CDD505-2E9C-101B-9397-08002B2CF9AE}" pid="9" name="PolicheckTimestamp">
    <vt:filetime>2011-04-27T18:34:18Z</vt:filetime>
  </property>
  <property fmtid="{D5CDD505-2E9C-101B-9397-08002B2CF9AE}" pid="10" name="Order">
    <vt:r8>12572700</vt:r8>
  </property>
</Properties>
</file>